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72" r:id="rId2"/>
    <p:sldId id="273" r:id="rId3"/>
    <p:sldId id="311" r:id="rId4"/>
    <p:sldId id="310" r:id="rId5"/>
    <p:sldId id="309" r:id="rId6"/>
    <p:sldId id="308" r:id="rId7"/>
    <p:sldId id="313" r:id="rId8"/>
    <p:sldId id="33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39" autoAdjust="0"/>
  </p:normalViewPr>
  <p:slideViewPr>
    <p:cSldViewPr showGuides="1">
      <p:cViewPr>
        <p:scale>
          <a:sx n="60" d="100"/>
          <a:sy n="60" d="100"/>
        </p:scale>
        <p:origin x="-2076" y="-1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9900D-FA80-4A9D-8FB7-E0202EA173EE}" type="datetimeFigureOut">
              <a:rPr lang="en-US" smtClean="0"/>
              <a:t>12/20/2013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FA4E1-5949-4722-BCDF-475333B0D7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92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png"/><Relationship Id="rId7" Type="http://schemas.openxmlformats.org/officeDocument/2006/relationships/image" Target="../media/image13.jpe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png"/><Relationship Id="rId7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png"/><Relationship Id="rId7" Type="http://schemas.openxmlformats.org/officeDocument/2006/relationships/image" Target="../media/image13.jpe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png"/><Relationship Id="rId7" Type="http://schemas.openxmlformats.org/officeDocument/2006/relationships/image" Target="../media/image13.jpe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png"/><Relationship Id="rId7" Type="http://schemas.openxmlformats.org/officeDocument/2006/relationships/image" Target="../media/image13.jpe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"/>
          <a:stretch/>
        </p:blipFill>
        <p:spPr>
          <a:xfrm>
            <a:off x="0" y="0"/>
            <a:ext cx="9144000" cy="58674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96200" y="4343400"/>
            <a:ext cx="1214573" cy="12801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/>
          <a:lstStyle>
            <a:lvl1pPr>
              <a:defRPr sz="4400" b="1" cap="none" spc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Copperplate Gothic Bold" panose="020E07050202060204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62200"/>
            <a:ext cx="6400800" cy="16002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Copperplate Gothic Bold" panose="020E07050202060204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0" y="6039307"/>
            <a:ext cx="2164260" cy="4572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78068" y="5793230"/>
            <a:ext cx="1137332" cy="70327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14600" y="6024067"/>
            <a:ext cx="1591056" cy="54864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19600" y="6045783"/>
            <a:ext cx="1632858" cy="4572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48400" y="5715000"/>
            <a:ext cx="1280160" cy="857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455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506A-2681-490A-A747-9BFCB885296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89412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0"/>
            <a:ext cx="9144001" cy="16764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4108295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506A-2681-490A-A747-9BFCB8852964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400" y="6149517"/>
            <a:ext cx="1197938" cy="25306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1076" y="6013313"/>
            <a:ext cx="629524" cy="38927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02938" y="6129491"/>
            <a:ext cx="880664" cy="30367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74195" y="6131069"/>
            <a:ext cx="903802" cy="25306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08399" y="6002708"/>
            <a:ext cx="708581" cy="47474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1800" y="5937096"/>
            <a:ext cx="584539" cy="616104"/>
          </a:xfrm>
          <a:prstGeom prst="rect">
            <a:avLst/>
          </a:prstGeom>
        </p:spPr>
      </p:pic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229600" cy="1143000"/>
          </a:xfrm>
        </p:spPr>
        <p:txBody>
          <a:bodyPr>
            <a:noAutofit/>
          </a:bodyPr>
          <a:lstStyle>
            <a:lvl1pPr algn="l">
              <a:defRPr sz="32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72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"/>
          <a:stretch/>
        </p:blipFill>
        <p:spPr>
          <a:xfrm>
            <a:off x="-21021" y="0"/>
            <a:ext cx="9165021" cy="5867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185987"/>
            <a:ext cx="7772400" cy="1362075"/>
          </a:xfrm>
        </p:spPr>
        <p:txBody>
          <a:bodyPr anchor="t">
            <a:normAutofit/>
          </a:bodyPr>
          <a:lstStyle>
            <a:lvl1pPr algn="l">
              <a:defRPr sz="2800" b="1" cap="all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6858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506A-2681-490A-A747-9BFCB885296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400" y="6149517"/>
            <a:ext cx="1197938" cy="25306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1076" y="6013313"/>
            <a:ext cx="629524" cy="38927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02938" y="6129491"/>
            <a:ext cx="880664" cy="30367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74195" y="6131069"/>
            <a:ext cx="903802" cy="25306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08399" y="6002708"/>
            <a:ext cx="708581" cy="47474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1800" y="5937096"/>
            <a:ext cx="584539" cy="616104"/>
          </a:xfrm>
          <a:prstGeom prst="rect">
            <a:avLst/>
          </a:prstGeom>
        </p:spPr>
      </p:pic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30203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0"/>
            <a:ext cx="9144001" cy="16764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184513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 sz="2400">
                <a:solidFill>
                  <a:srgbClr val="002060"/>
                </a:solidFill>
              </a:defRPr>
            </a:lvl2pPr>
            <a:lvl3pPr>
              <a:defRPr sz="2000">
                <a:solidFill>
                  <a:srgbClr val="002060"/>
                </a:solidFill>
              </a:defRPr>
            </a:lvl3pPr>
            <a:lvl4pPr>
              <a:defRPr sz="1800">
                <a:solidFill>
                  <a:srgbClr val="002060"/>
                </a:solidFill>
              </a:defRPr>
            </a:lvl4pPr>
            <a:lvl5pPr>
              <a:defRPr sz="1800">
                <a:solidFill>
                  <a:srgbClr val="0020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184513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 sz="2400">
                <a:solidFill>
                  <a:srgbClr val="002060"/>
                </a:solidFill>
              </a:defRPr>
            </a:lvl2pPr>
            <a:lvl3pPr>
              <a:defRPr sz="2000">
                <a:solidFill>
                  <a:srgbClr val="002060"/>
                </a:solidFill>
              </a:defRPr>
            </a:lvl3pPr>
            <a:lvl4pPr>
              <a:defRPr sz="1800">
                <a:solidFill>
                  <a:srgbClr val="002060"/>
                </a:solidFill>
              </a:defRPr>
            </a:lvl4pPr>
            <a:lvl5pPr>
              <a:defRPr sz="1800">
                <a:solidFill>
                  <a:srgbClr val="00206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506A-2681-490A-A747-9BFCB885296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229600" cy="1143000"/>
          </a:xfrm>
        </p:spPr>
        <p:txBody>
          <a:bodyPr>
            <a:noAutofit/>
          </a:bodyPr>
          <a:lstStyle>
            <a:lvl1pPr algn="l">
              <a:defRPr sz="32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400" y="6149517"/>
            <a:ext cx="1197938" cy="25306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1076" y="6013313"/>
            <a:ext cx="629524" cy="38927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02938" y="6129491"/>
            <a:ext cx="880664" cy="30367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74195" y="6131069"/>
            <a:ext cx="903802" cy="25306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08399" y="6002708"/>
            <a:ext cx="708581" cy="47474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1800" y="5937096"/>
            <a:ext cx="584539" cy="616104"/>
          </a:xfrm>
          <a:prstGeom prst="rect">
            <a:avLst/>
          </a:prstGeom>
        </p:spPr>
      </p:pic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08040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0"/>
            <a:ext cx="9144001" cy="16764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6223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6223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506A-2681-490A-A747-9BFCB885296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229600" cy="1143000"/>
          </a:xfrm>
        </p:spPr>
        <p:txBody>
          <a:bodyPr>
            <a:noAutofit/>
          </a:bodyPr>
          <a:lstStyle>
            <a:lvl1pPr algn="l">
              <a:defRPr sz="32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400" y="6149517"/>
            <a:ext cx="1197938" cy="25306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1076" y="6013313"/>
            <a:ext cx="629524" cy="38927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02938" y="6129491"/>
            <a:ext cx="880664" cy="30367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74195" y="6131069"/>
            <a:ext cx="903802" cy="25306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08399" y="6002708"/>
            <a:ext cx="708581" cy="47474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1800" y="5937096"/>
            <a:ext cx="584539" cy="616104"/>
          </a:xfrm>
          <a:prstGeom prst="rect">
            <a:avLst/>
          </a:prstGeom>
        </p:spPr>
      </p:pic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20844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0"/>
            <a:ext cx="9144001" cy="1676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229600" cy="1143000"/>
          </a:xfrm>
        </p:spPr>
        <p:txBody>
          <a:bodyPr>
            <a:noAutofit/>
          </a:bodyPr>
          <a:lstStyle>
            <a:lvl1pPr algn="l">
              <a:defRPr sz="32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506A-2681-490A-A747-9BFCB885296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400" y="6149517"/>
            <a:ext cx="1197938" cy="25306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1076" y="6013313"/>
            <a:ext cx="629524" cy="38927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02938" y="6129491"/>
            <a:ext cx="880664" cy="30367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74195" y="6131069"/>
            <a:ext cx="903802" cy="25306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08399" y="6002708"/>
            <a:ext cx="708581" cy="47474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1800" y="5937096"/>
            <a:ext cx="584539" cy="616104"/>
          </a:xfrm>
          <a:prstGeom prst="rect">
            <a:avLst/>
          </a:prstGeom>
        </p:spPr>
      </p:pic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69997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506A-2681-490A-A747-9BFCB885296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87469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506A-2681-490A-A747-9BFCB885296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21462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506A-2681-490A-A747-9BFCB885296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52125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A2B506A-2681-490A-A747-9BFCB88529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744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b="0" kern="1200">
          <a:solidFill>
            <a:srgbClr val="00206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opperplate Gothic Bold" panose="020E07050202060204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206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206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206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206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wu.edu/~spi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mailto:gpagano@hcdpbc.org" TargetMode="External"/><Relationship Id="rId13" Type="http://schemas.openxmlformats.org/officeDocument/2006/relationships/hyperlink" Target="mailto:rex@heliexp.com" TargetMode="External"/><Relationship Id="rId3" Type="http://schemas.openxmlformats.org/officeDocument/2006/relationships/hyperlink" Target="mailto:ceastlee@airmedicaloperators.com" TargetMode="External"/><Relationship Id="rId7" Type="http://schemas.openxmlformats.org/officeDocument/2006/relationships/hyperlink" Target="mailto:ericlugger@gmail.com" TargetMode="External"/><Relationship Id="rId12" Type="http://schemas.openxmlformats.org/officeDocument/2006/relationships/hyperlink" Target="mailto:rpetragnani@belfortinstrument.com" TargetMode="External"/><Relationship Id="rId2" Type="http://schemas.openxmlformats.org/officeDocument/2006/relationships/hyperlink" Target="mailto:Chris.Baur@hughesaerospace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estockhausen@airmethods.com" TargetMode="External"/><Relationship Id="rId11" Type="http://schemas.openxmlformats.org/officeDocument/2006/relationships/hyperlink" Target="mailto:neal1958@gmail.com" TargetMode="External"/><Relationship Id="rId5" Type="http://schemas.openxmlformats.org/officeDocument/2006/relationships/hyperlink" Target="mailto:dmynard@phihelico.com" TargetMode="External"/><Relationship Id="rId10" Type="http://schemas.openxmlformats.org/officeDocument/2006/relationships/hyperlink" Target="mailto:matt@mattjohnsonhelicfi.com" TargetMode="External"/><Relationship Id="rId4" Type="http://schemas.openxmlformats.org/officeDocument/2006/relationships/hyperlink" Target="mailto:chenry@medflight.com" TargetMode="External"/><Relationship Id="rId9" Type="http://schemas.openxmlformats.org/officeDocument/2006/relationships/hyperlink" Target="mailto:j.heffernan@rotor.org" TargetMode="External"/><Relationship Id="rId14" Type="http://schemas.openxmlformats.org/officeDocument/2006/relationships/hyperlink" Target="mailto:tjudge@ahs.emh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185987"/>
            <a:ext cx="7772400" cy="2157413"/>
          </a:xfrm>
        </p:spPr>
        <p:txBody>
          <a:bodyPr>
            <a:noAutofit/>
          </a:bodyPr>
          <a:lstStyle/>
          <a:p>
            <a:r>
              <a:rPr lang="en-US" dirty="0">
                <a:effectLst/>
              </a:rPr>
              <a:t>Economic Impact of the HEMS Weather </a:t>
            </a:r>
            <a:r>
              <a:rPr lang="en-US" dirty="0" smtClean="0">
                <a:effectLst/>
              </a:rPr>
              <a:t>Tool</a:t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	</a:t>
            </a:r>
            <a:r>
              <a:rPr lang="en-US" sz="1800" dirty="0" smtClean="0">
                <a:effectLst/>
              </a:rPr>
              <a:t>Chris </a:t>
            </a:r>
            <a:r>
              <a:rPr lang="en-US" sz="1800" dirty="0" err="1" smtClean="0">
                <a:effectLst/>
              </a:rPr>
              <a:t>Eastlee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506A-2681-490A-A747-9BFCB885296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06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HEMS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</a:rPr>
              <a:t>WX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 Tool is both a line pilot resource and a critical aviation management component.</a:t>
            </a:r>
          </a:p>
          <a:p>
            <a:pPr lvl="0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EVERY HEMS Operational Control Center (OCC or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</a:rPr>
              <a:t>EOC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) currently relies on the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</a:rPr>
              <a:t>WX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 Tool for accurate “No Go”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</a:rPr>
              <a:t>WX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 decisions.</a:t>
            </a:r>
          </a:p>
          <a:p>
            <a:pPr lvl="0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OCC’s a major component of the modern HEMS transport system.</a:t>
            </a:r>
          </a:p>
          <a:p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effectLst/>
              </a:rPr>
              <a:t>Economic Impact of the HEMS </a:t>
            </a:r>
            <a:r>
              <a:rPr lang="en-US" sz="2800" dirty="0" smtClean="0">
                <a:effectLst/>
              </a:rPr>
              <a:t/>
            </a:r>
            <a:br>
              <a:rPr lang="en-US" sz="2800" dirty="0" smtClean="0">
                <a:effectLst/>
              </a:rPr>
            </a:br>
            <a:r>
              <a:rPr lang="en-US" sz="2800" dirty="0" smtClean="0">
                <a:effectLst/>
              </a:rPr>
              <a:t>Weather </a:t>
            </a:r>
            <a:r>
              <a:rPr lang="en-US" sz="2800" dirty="0">
                <a:effectLst/>
              </a:rPr>
              <a:t>Tool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506A-2681-490A-A747-9BFCB885296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48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FAA will require OCC’s in upcoming HEMS Final Rule.</a:t>
            </a:r>
          </a:p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OCC’s will be required to monitor weather conditions, inform pilots.</a:t>
            </a:r>
          </a:p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HEMS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</a:rPr>
              <a:t>WX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 Tool is the ONLY weather resource of its kind.</a:t>
            </a:r>
          </a:p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Therefore, costs of requiring OCC’s must include VALUE of tool to the requirement.</a:t>
            </a:r>
          </a:p>
          <a:p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effectLst/>
              </a:rPr>
              <a:t>Economic Impact of the HEMS </a:t>
            </a:r>
            <a:r>
              <a:rPr lang="en-US" sz="2800" dirty="0" smtClean="0">
                <a:effectLst/>
              </a:rPr>
              <a:t/>
            </a:r>
            <a:br>
              <a:rPr lang="en-US" sz="2800" dirty="0" smtClean="0">
                <a:effectLst/>
              </a:rPr>
            </a:br>
            <a:r>
              <a:rPr lang="en-US" sz="2800" dirty="0" smtClean="0">
                <a:effectLst/>
              </a:rPr>
              <a:t>Weather </a:t>
            </a:r>
            <a:r>
              <a:rPr lang="en-US" sz="2800" dirty="0">
                <a:effectLst/>
              </a:rPr>
              <a:t>Tool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506A-2681-490A-A747-9BFCB885296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52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effectLst/>
              </a:rPr>
              <a:t>Economic Impact of the HEMS </a:t>
            </a:r>
            <a:r>
              <a:rPr lang="en-US" sz="2800" dirty="0" smtClean="0">
                <a:effectLst/>
              </a:rPr>
              <a:t/>
            </a:r>
            <a:br>
              <a:rPr lang="en-US" sz="2800" dirty="0" smtClean="0">
                <a:effectLst/>
              </a:rPr>
            </a:br>
            <a:r>
              <a:rPr lang="en-US" sz="2800" dirty="0" smtClean="0">
                <a:effectLst/>
              </a:rPr>
              <a:t>Weather </a:t>
            </a:r>
            <a:r>
              <a:rPr lang="en-US" sz="2800" dirty="0">
                <a:effectLst/>
              </a:rPr>
              <a:t>Tool</a:t>
            </a:r>
            <a:endParaRPr lang="en-US" sz="2800" dirty="0"/>
          </a:p>
        </p:txBody>
      </p:sp>
      <p:pic>
        <p:nvPicPr>
          <p:cNvPr id="4" name="Content Placeholder 4" descr="occ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6102" y="1901825"/>
            <a:ext cx="7631796" cy="3810000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506A-2681-490A-A747-9BFCB885296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52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effectLst/>
              </a:rPr>
              <a:t>Economic Impact of the HEMS </a:t>
            </a:r>
            <a:r>
              <a:rPr lang="en-US" sz="2800" dirty="0" smtClean="0">
                <a:effectLst/>
              </a:rPr>
              <a:t/>
            </a:r>
            <a:br>
              <a:rPr lang="en-US" sz="2800" dirty="0" smtClean="0">
                <a:effectLst/>
              </a:rPr>
            </a:br>
            <a:r>
              <a:rPr lang="en-US" sz="2800" dirty="0" smtClean="0">
                <a:effectLst/>
              </a:rPr>
              <a:t>Weather </a:t>
            </a:r>
            <a:r>
              <a:rPr lang="en-US" sz="2800" dirty="0">
                <a:effectLst/>
              </a:rPr>
              <a:t>Tool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9250015"/>
              </p:ext>
            </p:extLst>
          </p:nvPr>
        </p:nvGraphicFramePr>
        <p:xfrm>
          <a:off x="457200" y="1905000"/>
          <a:ext cx="8229600" cy="388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Proposed Rule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FAA Estimate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Industry Estimate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Communications equipment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N/A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$1,152,000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Computer equipment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$1,152,000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$1,152,000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Satellite tracking equipment X 989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N/A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$9,890,000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Installation incl. time out of service (10 days) at $12,000 (cost per day) X 989 Aircraft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N/A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$118,680,000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80770" algn="ctr"/>
                        </a:tabLs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Software (development, 1st year)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N/A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$2,000,000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Total Initial Installation Costs: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$1,152,000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$132,874,000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80770" algn="ctr"/>
                        </a:tabLs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Location costs (per year)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N/A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$36,000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80770" algn="ctr"/>
                        </a:tabLs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Software Maintenance (per year)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N/A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$200,000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Total Recurring Costs (10 years):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</a:rPr>
                        <a:t>N/A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$2,360,000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506A-2681-490A-A747-9BFCB885296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52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  <a:t>OCC’s costs exceed $135 Million over 10 years (estimate, not including staffing/training costs).</a:t>
            </a:r>
          </a:p>
          <a:p>
            <a: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  <a:t>No commercial product available similar to HEMS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</a:rPr>
              <a:t>WX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  <a:t> Tool.</a:t>
            </a:r>
          </a:p>
          <a:p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</a:rPr>
              <a:t>WX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  <a:t> Tool has created a standard through OCC requirement making it irreplaceable from a regulatory perspective.</a:t>
            </a:r>
          </a:p>
          <a:p>
            <a: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  <a:t>Value of HEMS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</a:rPr>
              <a:t>WX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  <a:t> Tool to Required OCC Operation: ?</a:t>
            </a:r>
          </a:p>
          <a:p>
            <a: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  <a:t>Total HEMS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</a:rPr>
              <a:t>WX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</a:rPr>
              <a:t> Tool Value: </a:t>
            </a: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</a:rPr>
              <a:t>???</a:t>
            </a:r>
            <a:endParaRPr lang="en-US" sz="2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effectLst/>
              </a:rPr>
              <a:t>Economic Impact of the HEMS </a:t>
            </a:r>
            <a:r>
              <a:rPr lang="en-US" sz="2800" dirty="0" smtClean="0">
                <a:effectLst/>
              </a:rPr>
              <a:t/>
            </a:r>
            <a:br>
              <a:rPr lang="en-US" sz="2800" dirty="0" smtClean="0">
                <a:effectLst/>
              </a:rPr>
            </a:br>
            <a:r>
              <a:rPr lang="en-US" sz="2800" dirty="0" smtClean="0">
                <a:effectLst/>
              </a:rPr>
              <a:t>Weather </a:t>
            </a:r>
            <a:r>
              <a:rPr lang="en-US" sz="2800" dirty="0">
                <a:effectLst/>
              </a:rPr>
              <a:t>Tool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506A-2681-490A-A747-9BFCB885296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52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4343399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DOT Value of Statistical Life (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VSL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) for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2013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$9.1 Million; </a:t>
            </a: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accident fatality prevention valued greater than 9.1 X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3-4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in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HEMS</a:t>
            </a:r>
          </a:p>
          <a:p>
            <a:pPr lvl="1"/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“The Socio-Economic Value of Improved Weather and Climate Information “ (Williamson,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</a:rPr>
              <a:t>Hertzfeld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</a:rPr>
              <a:t>Cordes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; Space Policy Institute, The George Washington University, 2002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hlinkClick r:id="rId2"/>
              </a:rPr>
              <a:t>http://www.gwu.edu/~spi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Reduced costs to airline and trucking industry: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	$160-175 Million Annually (for ENSO Prediction)</a:t>
            </a: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Benefits from Enhanced GOES-R Satellite Predictions: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	$41 Million for Commercial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Aviation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effectLst/>
              </a:rPr>
              <a:t>Economic Impact of the HEMS </a:t>
            </a:r>
            <a:r>
              <a:rPr lang="en-US" sz="2800" dirty="0" smtClean="0">
                <a:effectLst/>
              </a:rPr>
              <a:t/>
            </a:r>
            <a:br>
              <a:rPr lang="en-US" sz="2800" dirty="0" smtClean="0">
                <a:effectLst/>
              </a:rPr>
            </a:br>
            <a:r>
              <a:rPr lang="en-US" sz="2800" dirty="0" smtClean="0">
                <a:effectLst/>
              </a:rPr>
              <a:t>Weather </a:t>
            </a:r>
            <a:r>
              <a:rPr lang="en-US" sz="2800" dirty="0">
                <a:effectLst/>
              </a:rPr>
              <a:t>Tool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506A-2681-490A-A747-9BFCB885296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70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HEMS Industry Representatives</a:t>
            </a:r>
            <a:endParaRPr lang="en-US" sz="2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352398"/>
              </p:ext>
            </p:extLst>
          </p:nvPr>
        </p:nvGraphicFramePr>
        <p:xfrm>
          <a:off x="914400" y="1676404"/>
          <a:ext cx="7315200" cy="4200485"/>
        </p:xfrm>
        <a:graphic>
          <a:graphicData uri="http://schemas.openxmlformats.org/drawingml/2006/table">
            <a:tbl>
              <a:tblPr/>
              <a:tblGrid>
                <a:gridCol w="1900674"/>
                <a:gridCol w="3370104"/>
                <a:gridCol w="2044422"/>
              </a:tblGrid>
              <a:tr h="248619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HEMS Weather Summit 2013 Industry Representatives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86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Email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Phone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841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Chris Baur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hlinkClick r:id="rId2"/>
                        </a:rPr>
                        <a:t>Chris.Baur@hughesaerospace.com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281-591-4729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Chris Eastlee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hlinkClick r:id="rId3"/>
                        </a:rPr>
                        <a:t>ceastlee@airmedicaloperators.com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219-743-3188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Colin Henry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hlinkClick r:id="rId4"/>
                        </a:rPr>
                        <a:t>chenry@medflight.com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614-734-8047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Don Mynard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5"/>
                        </a:rPr>
                        <a:t>dmynard@phihelico.com</a:t>
                      </a:r>
                      <a:endParaRPr lang="en-US" sz="14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480-773-4130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Ed Stockhausen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sng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6"/>
                        </a:rPr>
                        <a:t>estockhausen@airmethods.com </a:t>
                      </a:r>
                      <a:endParaRPr lang="en-US" sz="1400" b="0" i="0" u="sng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303-792-7400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Eric Lugger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hlinkClick r:id="rId7"/>
                        </a:rPr>
                        <a:t>ericlugger@gmail.com 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281-678-1823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Gerald Pagano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hlinkClick r:id="rId8"/>
                        </a:rPr>
                        <a:t>gpagano@hcdpbc.org</a:t>
                      </a:r>
                      <a:endParaRPr lang="en-US" sz="1400" b="0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561-719-6704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 Heffernan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sng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hlinkClick r:id="rId9"/>
                        </a:rPr>
                        <a:t>j.heffernan@rotor.org</a:t>
                      </a:r>
                      <a:endParaRPr lang="en-US" sz="1400" b="0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703-683-4646 x1605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Matt Johnson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sng" strike="noStrike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10"/>
                        </a:rPr>
                        <a:t>matt@mattjohnsonhelicfi.com</a:t>
                      </a:r>
                      <a:endParaRPr lang="en-US" sz="1400" b="0" i="0" u="sng" strike="noStrike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513-678-4197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Neal Jacobs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sng" strike="noStrike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11"/>
                        </a:rPr>
                        <a:t>neal1958@gmail.com</a:t>
                      </a:r>
                      <a:endParaRPr lang="en-US" sz="1400" b="0" i="0" u="sng" strike="noStrike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206-372-2320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Ralph Petragnani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sng" strike="noStrike">
                          <a:solidFill>
                            <a:srgbClr val="0000FF"/>
                          </a:solidFill>
                          <a:effectLst/>
                          <a:latin typeface="Calibri"/>
                          <a:hlinkClick r:id="rId12"/>
                        </a:rPr>
                        <a:t>rpetragnani@belfortinstrument.com </a:t>
                      </a:r>
                      <a:endParaRPr lang="en-US" sz="1400" b="0" i="0" u="sng" strike="noStrike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443-983-2726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Rex Alexander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sng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hlinkClick r:id="rId13"/>
                        </a:rPr>
                        <a:t>rex@heliexp.com</a:t>
                      </a:r>
                      <a:endParaRPr lang="en-US" sz="1400" b="0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260-494-0891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1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Thomas Judge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sng" strike="noStrike">
                          <a:solidFill>
                            <a:srgbClr val="000000"/>
                          </a:solidFill>
                          <a:effectLst/>
                          <a:latin typeface="Calibri"/>
                          <a:hlinkClick r:id="rId14"/>
                        </a:rPr>
                        <a:t>tjudge@ahs.emh.org </a:t>
                      </a:r>
                      <a:endParaRPr lang="en-US" sz="1400" b="0" i="0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207-973-6706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B506A-2681-490A-A747-9BFCB885296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9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437</Words>
  <Application>Microsoft Office PowerPoint</Application>
  <PresentationFormat>On-screen Show (4:3)</PresentationFormat>
  <Paragraphs>110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Economic Impact of the HEMS Weather Tool   Chris Eastlee</vt:lpstr>
      <vt:lpstr>Economic Impact of the HEMS  Weather Tool</vt:lpstr>
      <vt:lpstr>Economic Impact of the HEMS  Weather Tool</vt:lpstr>
      <vt:lpstr>Economic Impact of the HEMS  Weather Tool</vt:lpstr>
      <vt:lpstr>Economic Impact of the HEMS  Weather Tool</vt:lpstr>
      <vt:lpstr>Economic Impact of the HEMS  Weather Tool</vt:lpstr>
      <vt:lpstr>Economic Impact of the HEMS  Weather Tool</vt:lpstr>
      <vt:lpstr>HEMS Industry Representatives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RJAlexander</dc:creator>
  <cp:lastModifiedBy>Bob Barron</cp:lastModifiedBy>
  <cp:revision>67</cp:revision>
  <dcterms:created xsi:type="dcterms:W3CDTF">2013-11-29T17:15:14Z</dcterms:created>
  <dcterms:modified xsi:type="dcterms:W3CDTF">2013-12-20T22:13:47Z</dcterms:modified>
</cp:coreProperties>
</file>