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24"/>
  </p:notesMasterIdLst>
  <p:handoutMasterIdLst>
    <p:handoutMasterId r:id="rId25"/>
  </p:handoutMasterIdLst>
  <p:sldIdLst>
    <p:sldId id="677" r:id="rId2"/>
    <p:sldId id="678" r:id="rId3"/>
    <p:sldId id="679" r:id="rId4"/>
    <p:sldId id="680" r:id="rId5"/>
    <p:sldId id="681" r:id="rId6"/>
    <p:sldId id="682" r:id="rId7"/>
    <p:sldId id="497" r:id="rId8"/>
    <p:sldId id="660" r:id="rId9"/>
    <p:sldId id="665" r:id="rId10"/>
    <p:sldId id="673" r:id="rId11"/>
    <p:sldId id="674" r:id="rId12"/>
    <p:sldId id="675" r:id="rId13"/>
    <p:sldId id="652" r:id="rId14"/>
    <p:sldId id="668" r:id="rId15"/>
    <p:sldId id="637" r:id="rId16"/>
    <p:sldId id="666" r:id="rId17"/>
    <p:sldId id="658" r:id="rId18"/>
    <p:sldId id="639" r:id="rId19"/>
    <p:sldId id="570" r:id="rId20"/>
    <p:sldId id="676" r:id="rId21"/>
    <p:sldId id="671" r:id="rId22"/>
    <p:sldId id="672" r:id="rId23"/>
  </p:sldIdLst>
  <p:sldSz cx="9144000" cy="6858000" type="letter"/>
  <p:notesSz cx="6858000" cy="9144000"/>
  <p:defaultTextStyle>
    <a:defPPr>
      <a:defRPr lang="en-US"/>
    </a:defPPr>
    <a:lvl1pPr algn="l" rtl="0" fontAlgn="base">
      <a:spcBef>
        <a:spcPct val="0"/>
      </a:spcBef>
      <a:spcAft>
        <a:spcPct val="0"/>
      </a:spcAft>
      <a:defRPr sz="1400" i="1" kern="1200" baseline="-25000">
        <a:solidFill>
          <a:schemeClr val="tx1"/>
        </a:solidFill>
        <a:latin typeface="TradeGothic" pitchFamily="2" charset="0"/>
        <a:ea typeface="ＭＳ Ｐゴシック" pitchFamily="34" charset="-128"/>
        <a:cs typeface="+mn-cs"/>
      </a:defRPr>
    </a:lvl1pPr>
    <a:lvl2pPr marL="457200" algn="l" rtl="0" fontAlgn="base">
      <a:spcBef>
        <a:spcPct val="0"/>
      </a:spcBef>
      <a:spcAft>
        <a:spcPct val="0"/>
      </a:spcAft>
      <a:defRPr sz="1400" i="1" kern="1200" baseline="-25000">
        <a:solidFill>
          <a:schemeClr val="tx1"/>
        </a:solidFill>
        <a:latin typeface="TradeGothic" pitchFamily="2" charset="0"/>
        <a:ea typeface="ＭＳ Ｐゴシック" pitchFamily="34" charset="-128"/>
        <a:cs typeface="+mn-cs"/>
      </a:defRPr>
    </a:lvl2pPr>
    <a:lvl3pPr marL="914400" algn="l" rtl="0" fontAlgn="base">
      <a:spcBef>
        <a:spcPct val="0"/>
      </a:spcBef>
      <a:spcAft>
        <a:spcPct val="0"/>
      </a:spcAft>
      <a:defRPr sz="1400" i="1" kern="1200" baseline="-25000">
        <a:solidFill>
          <a:schemeClr val="tx1"/>
        </a:solidFill>
        <a:latin typeface="TradeGothic" pitchFamily="2" charset="0"/>
        <a:ea typeface="ＭＳ Ｐゴシック" pitchFamily="34" charset="-128"/>
        <a:cs typeface="+mn-cs"/>
      </a:defRPr>
    </a:lvl3pPr>
    <a:lvl4pPr marL="1371600" algn="l" rtl="0" fontAlgn="base">
      <a:spcBef>
        <a:spcPct val="0"/>
      </a:spcBef>
      <a:spcAft>
        <a:spcPct val="0"/>
      </a:spcAft>
      <a:defRPr sz="1400" i="1" kern="1200" baseline="-25000">
        <a:solidFill>
          <a:schemeClr val="tx1"/>
        </a:solidFill>
        <a:latin typeface="TradeGothic" pitchFamily="2" charset="0"/>
        <a:ea typeface="ＭＳ Ｐゴシック" pitchFamily="34" charset="-128"/>
        <a:cs typeface="+mn-cs"/>
      </a:defRPr>
    </a:lvl4pPr>
    <a:lvl5pPr marL="1828800" algn="l" rtl="0" fontAlgn="base">
      <a:spcBef>
        <a:spcPct val="0"/>
      </a:spcBef>
      <a:spcAft>
        <a:spcPct val="0"/>
      </a:spcAft>
      <a:defRPr sz="1400" i="1" kern="1200" baseline="-25000">
        <a:solidFill>
          <a:schemeClr val="tx1"/>
        </a:solidFill>
        <a:latin typeface="TradeGothic" pitchFamily="2" charset="0"/>
        <a:ea typeface="ＭＳ Ｐゴシック" pitchFamily="34" charset="-128"/>
        <a:cs typeface="+mn-cs"/>
      </a:defRPr>
    </a:lvl5pPr>
    <a:lvl6pPr marL="2286000" algn="l" defTabSz="914400" rtl="0" eaLnBrk="1" latinLnBrk="0" hangingPunct="1">
      <a:defRPr sz="1400" i="1" kern="1200" baseline="-25000">
        <a:solidFill>
          <a:schemeClr val="tx1"/>
        </a:solidFill>
        <a:latin typeface="TradeGothic" pitchFamily="2" charset="0"/>
        <a:ea typeface="ＭＳ Ｐゴシック" pitchFamily="34" charset="-128"/>
        <a:cs typeface="+mn-cs"/>
      </a:defRPr>
    </a:lvl6pPr>
    <a:lvl7pPr marL="2743200" algn="l" defTabSz="914400" rtl="0" eaLnBrk="1" latinLnBrk="0" hangingPunct="1">
      <a:defRPr sz="1400" i="1" kern="1200" baseline="-25000">
        <a:solidFill>
          <a:schemeClr val="tx1"/>
        </a:solidFill>
        <a:latin typeface="TradeGothic" pitchFamily="2" charset="0"/>
        <a:ea typeface="ＭＳ Ｐゴシック" pitchFamily="34" charset="-128"/>
        <a:cs typeface="+mn-cs"/>
      </a:defRPr>
    </a:lvl7pPr>
    <a:lvl8pPr marL="3200400" algn="l" defTabSz="914400" rtl="0" eaLnBrk="1" latinLnBrk="0" hangingPunct="1">
      <a:defRPr sz="1400" i="1" kern="1200" baseline="-25000">
        <a:solidFill>
          <a:schemeClr val="tx1"/>
        </a:solidFill>
        <a:latin typeface="TradeGothic" pitchFamily="2" charset="0"/>
        <a:ea typeface="ＭＳ Ｐゴシック" pitchFamily="34" charset="-128"/>
        <a:cs typeface="+mn-cs"/>
      </a:defRPr>
    </a:lvl8pPr>
    <a:lvl9pPr marL="3657600" algn="l" defTabSz="914400" rtl="0" eaLnBrk="1" latinLnBrk="0" hangingPunct="1">
      <a:defRPr sz="1400" i="1" kern="1200" baseline="-25000">
        <a:solidFill>
          <a:schemeClr val="tx1"/>
        </a:solidFill>
        <a:latin typeface="TradeGothic" pitchFamily="2"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E426"/>
    <a:srgbClr val="B8920B"/>
    <a:srgbClr val="8D8D38"/>
    <a:srgbClr val="4C3D8E"/>
    <a:srgbClr val="44E616"/>
    <a:srgbClr val="6C82C7"/>
    <a:srgbClr val="94CDA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47" autoAdjust="0"/>
  </p:normalViewPr>
  <p:slideViewPr>
    <p:cSldViewPr>
      <p:cViewPr>
        <p:scale>
          <a:sx n="70" d="100"/>
          <a:sy n="70" d="100"/>
        </p:scale>
        <p:origin x="-2748" y="-1236"/>
      </p:cViewPr>
      <p:guideLst>
        <p:guide orient="horz" pos="4080"/>
        <p:guide pos="1152"/>
      </p:guideLst>
    </p:cSldViewPr>
  </p:slideViewPr>
  <p:outlineViewPr>
    <p:cViewPr>
      <p:scale>
        <a:sx n="33" d="100"/>
        <a:sy n="33" d="100"/>
      </p:scale>
      <p:origin x="36" y="1254"/>
    </p:cViewPr>
  </p:outlineViewPr>
  <p:notesTextViewPr>
    <p:cViewPr>
      <p:scale>
        <a:sx n="83" d="100"/>
        <a:sy n="83" d="100"/>
      </p:scale>
      <p:origin x="0" y="0"/>
    </p:cViewPr>
  </p:notesTextViewPr>
  <p:sorterViewPr>
    <p:cViewPr>
      <p:scale>
        <a:sx n="100" d="100"/>
        <a:sy n="100" d="100"/>
      </p:scale>
      <p:origin x="0" y="0"/>
    </p:cViewPr>
  </p:sorterViewPr>
  <p:notesViewPr>
    <p:cSldViewPr>
      <p:cViewPr varScale="1">
        <p:scale>
          <a:sx n="82" d="100"/>
          <a:sy n="82" d="100"/>
        </p:scale>
        <p:origin x="-1896" y="-90"/>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8788"/>
          </a:xfrm>
          <a:prstGeom prst="rect">
            <a:avLst/>
          </a:prstGeom>
          <a:noFill/>
          <a:ln w="9525">
            <a:noFill/>
            <a:miter lim="800000"/>
            <a:headEnd/>
            <a:tailEnd/>
          </a:ln>
        </p:spPr>
        <p:txBody>
          <a:bodyPr vert="horz" wrap="square" lIns="92209" tIns="46103" rIns="92209" bIns="46103" numCol="1" anchor="t" anchorCtr="0" compatLnSpc="1">
            <a:prstTxWarp prst="textNoShape">
              <a:avLst/>
            </a:prstTxWarp>
          </a:bodyPr>
          <a:lstStyle>
            <a:lvl1pPr defTabSz="922338">
              <a:defRPr sz="1200" i="0" baseline="0">
                <a:latin typeface="Arial" pitchFamily="-111" charset="0"/>
                <a:ea typeface="Times New Roman" pitchFamily="-111" charset="0"/>
                <a:cs typeface="Times New Roman" pitchFamily="-111" charset="0"/>
              </a:defRPr>
            </a:lvl1pPr>
          </a:lstStyle>
          <a:p>
            <a:pPr>
              <a:defRPr/>
            </a:pPr>
            <a:endParaRPr lang="en-US"/>
          </a:p>
        </p:txBody>
      </p:sp>
      <p:sp>
        <p:nvSpPr>
          <p:cNvPr id="64515" name="Rectangle 3"/>
          <p:cNvSpPr>
            <a:spLocks noGrp="1" noChangeArrowheads="1"/>
          </p:cNvSpPr>
          <p:nvPr>
            <p:ph type="dt" sz="quarter" idx="1"/>
          </p:nvPr>
        </p:nvSpPr>
        <p:spPr bwMode="auto">
          <a:xfrm>
            <a:off x="3884613" y="0"/>
            <a:ext cx="2971800" cy="458788"/>
          </a:xfrm>
          <a:prstGeom prst="rect">
            <a:avLst/>
          </a:prstGeom>
          <a:noFill/>
          <a:ln w="9525">
            <a:noFill/>
            <a:miter lim="800000"/>
            <a:headEnd/>
            <a:tailEnd/>
          </a:ln>
        </p:spPr>
        <p:txBody>
          <a:bodyPr vert="horz" wrap="square" lIns="92209" tIns="46103" rIns="92209" bIns="46103" numCol="1" anchor="t" anchorCtr="0" compatLnSpc="1">
            <a:prstTxWarp prst="textNoShape">
              <a:avLst/>
            </a:prstTxWarp>
          </a:bodyPr>
          <a:lstStyle>
            <a:lvl1pPr algn="r" defTabSz="922338">
              <a:defRPr sz="1200" i="0" baseline="0">
                <a:latin typeface="Arial" pitchFamily="-111" charset="0"/>
                <a:ea typeface="Times New Roman" pitchFamily="-111" charset="0"/>
                <a:cs typeface="Times New Roman" pitchFamily="-111" charset="0"/>
              </a:defRPr>
            </a:lvl1pPr>
          </a:lstStyle>
          <a:p>
            <a:pPr>
              <a:defRPr/>
            </a:pPr>
            <a:endParaRPr lang="en-US"/>
          </a:p>
        </p:txBody>
      </p:sp>
      <p:sp>
        <p:nvSpPr>
          <p:cNvPr id="64516" name="Rectangle 4"/>
          <p:cNvSpPr>
            <a:spLocks noGrp="1" noChangeArrowheads="1"/>
          </p:cNvSpPr>
          <p:nvPr>
            <p:ph type="ftr" sz="quarter" idx="2"/>
          </p:nvPr>
        </p:nvSpPr>
        <p:spPr bwMode="auto">
          <a:xfrm>
            <a:off x="0" y="8686800"/>
            <a:ext cx="2971800" cy="455613"/>
          </a:xfrm>
          <a:prstGeom prst="rect">
            <a:avLst/>
          </a:prstGeom>
          <a:noFill/>
          <a:ln w="9525">
            <a:noFill/>
            <a:miter lim="800000"/>
            <a:headEnd/>
            <a:tailEnd/>
          </a:ln>
        </p:spPr>
        <p:txBody>
          <a:bodyPr vert="horz" wrap="square" lIns="92209" tIns="46103" rIns="92209" bIns="46103" numCol="1" anchor="b" anchorCtr="0" compatLnSpc="1">
            <a:prstTxWarp prst="textNoShape">
              <a:avLst/>
            </a:prstTxWarp>
          </a:bodyPr>
          <a:lstStyle>
            <a:lvl1pPr defTabSz="922338">
              <a:defRPr sz="1200" i="0" baseline="0">
                <a:latin typeface="Arial" pitchFamily="-111" charset="0"/>
                <a:ea typeface="Times New Roman" pitchFamily="-111" charset="0"/>
                <a:cs typeface="Times New Roman" pitchFamily="-111" charset="0"/>
              </a:defRPr>
            </a:lvl1pPr>
          </a:lstStyle>
          <a:p>
            <a:pPr>
              <a:defRPr/>
            </a:pPr>
            <a:endParaRPr lang="en-US"/>
          </a:p>
        </p:txBody>
      </p:sp>
      <p:sp>
        <p:nvSpPr>
          <p:cNvPr id="64517" name="Rectangle 5"/>
          <p:cNvSpPr>
            <a:spLocks noGrp="1" noChangeArrowheads="1"/>
          </p:cNvSpPr>
          <p:nvPr>
            <p:ph type="sldNum" sz="quarter" idx="3"/>
          </p:nvPr>
        </p:nvSpPr>
        <p:spPr bwMode="auto">
          <a:xfrm>
            <a:off x="3884613" y="8686800"/>
            <a:ext cx="2971800" cy="455613"/>
          </a:xfrm>
          <a:prstGeom prst="rect">
            <a:avLst/>
          </a:prstGeom>
          <a:noFill/>
          <a:ln w="9525">
            <a:noFill/>
            <a:miter lim="800000"/>
            <a:headEnd/>
            <a:tailEnd/>
          </a:ln>
        </p:spPr>
        <p:txBody>
          <a:bodyPr vert="horz" wrap="square" lIns="92209" tIns="46103" rIns="92209" bIns="46103" numCol="1" anchor="b" anchorCtr="0" compatLnSpc="1">
            <a:prstTxWarp prst="textNoShape">
              <a:avLst/>
            </a:prstTxWarp>
          </a:bodyPr>
          <a:lstStyle>
            <a:lvl1pPr algn="r" defTabSz="922338">
              <a:defRPr sz="1200" i="0" baseline="0">
                <a:latin typeface="Arial" pitchFamily="34" charset="0"/>
                <a:cs typeface="Times New Roman" pitchFamily="18" charset="0"/>
              </a:defRPr>
            </a:lvl1pPr>
          </a:lstStyle>
          <a:p>
            <a:pPr>
              <a:defRPr/>
            </a:pPr>
            <a:fld id="{D35044AA-49B7-4378-A82F-8F2DAE874C0E}" type="slidenum">
              <a:rPr lang="en-US" altLang="en-US"/>
              <a:pPr>
                <a:defRPr/>
              </a:pPr>
              <a:t>‹#›</a:t>
            </a:fld>
            <a:endParaRPr lang="en-US" altLang="en-US"/>
          </a:p>
        </p:txBody>
      </p:sp>
    </p:spTree>
    <p:extLst>
      <p:ext uri="{BB962C8B-B14F-4D97-AF65-F5344CB8AC3E}">
        <p14:creationId xmlns:p14="http://schemas.microsoft.com/office/powerpoint/2010/main" val="120393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8788"/>
          </a:xfrm>
          <a:prstGeom prst="rect">
            <a:avLst/>
          </a:prstGeom>
          <a:noFill/>
          <a:ln w="9525">
            <a:noFill/>
            <a:miter lim="800000"/>
            <a:headEnd/>
            <a:tailEnd/>
          </a:ln>
        </p:spPr>
        <p:txBody>
          <a:bodyPr vert="horz" wrap="square" lIns="92209" tIns="46103" rIns="92209" bIns="46103" numCol="1" anchor="t" anchorCtr="0" compatLnSpc="1">
            <a:prstTxWarp prst="textNoShape">
              <a:avLst/>
            </a:prstTxWarp>
          </a:bodyPr>
          <a:lstStyle>
            <a:lvl1pPr defTabSz="922338">
              <a:defRPr sz="1200" i="0" baseline="0">
                <a:latin typeface="Arial" pitchFamily="-111" charset="0"/>
                <a:ea typeface="Times New Roman" pitchFamily="-111" charset="0"/>
                <a:cs typeface="Times New Roman" pitchFamily="-111" charset="0"/>
              </a:defRPr>
            </a:lvl1pPr>
          </a:lstStyle>
          <a:p>
            <a:pPr>
              <a:defRPr/>
            </a:pPr>
            <a:endParaRPr lang="en-US"/>
          </a:p>
        </p:txBody>
      </p:sp>
      <p:sp>
        <p:nvSpPr>
          <p:cNvPr id="17411" name="Rectangle 3"/>
          <p:cNvSpPr>
            <a:spLocks noGrp="1" noChangeArrowheads="1"/>
          </p:cNvSpPr>
          <p:nvPr>
            <p:ph type="dt" idx="1"/>
          </p:nvPr>
        </p:nvSpPr>
        <p:spPr bwMode="auto">
          <a:xfrm>
            <a:off x="3884613" y="0"/>
            <a:ext cx="2971800" cy="458788"/>
          </a:xfrm>
          <a:prstGeom prst="rect">
            <a:avLst/>
          </a:prstGeom>
          <a:noFill/>
          <a:ln w="9525">
            <a:noFill/>
            <a:miter lim="800000"/>
            <a:headEnd/>
            <a:tailEnd/>
          </a:ln>
        </p:spPr>
        <p:txBody>
          <a:bodyPr vert="horz" wrap="square" lIns="92209" tIns="46103" rIns="92209" bIns="46103" numCol="1" anchor="t" anchorCtr="0" compatLnSpc="1">
            <a:prstTxWarp prst="textNoShape">
              <a:avLst/>
            </a:prstTxWarp>
          </a:bodyPr>
          <a:lstStyle>
            <a:lvl1pPr algn="r" defTabSz="922338">
              <a:defRPr sz="1200" i="0" baseline="0">
                <a:latin typeface="Arial" pitchFamily="-111" charset="0"/>
                <a:ea typeface="Times New Roman" pitchFamily="-111" charset="0"/>
                <a:cs typeface="Times New Roman" pitchFamily="-111"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4213"/>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06425" y="4348163"/>
            <a:ext cx="5491163" cy="4114800"/>
          </a:xfrm>
          <a:prstGeom prst="rect">
            <a:avLst/>
          </a:prstGeom>
          <a:noFill/>
          <a:ln w="9525">
            <a:noFill/>
            <a:miter lim="800000"/>
            <a:headEnd/>
            <a:tailEnd/>
          </a:ln>
        </p:spPr>
        <p:txBody>
          <a:bodyPr vert="horz" wrap="square" lIns="92209" tIns="46103" rIns="92209" bIns="461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5613"/>
          </a:xfrm>
          <a:prstGeom prst="rect">
            <a:avLst/>
          </a:prstGeom>
          <a:noFill/>
          <a:ln w="9525">
            <a:noFill/>
            <a:miter lim="800000"/>
            <a:headEnd/>
            <a:tailEnd/>
          </a:ln>
        </p:spPr>
        <p:txBody>
          <a:bodyPr vert="horz" wrap="square" lIns="92209" tIns="46103" rIns="92209" bIns="46103" numCol="1" anchor="b" anchorCtr="0" compatLnSpc="1">
            <a:prstTxWarp prst="textNoShape">
              <a:avLst/>
            </a:prstTxWarp>
          </a:bodyPr>
          <a:lstStyle>
            <a:lvl1pPr defTabSz="922338">
              <a:defRPr sz="1200" i="0" baseline="0">
                <a:latin typeface="Arial" pitchFamily="-111" charset="0"/>
                <a:ea typeface="Times New Roman" pitchFamily="-111" charset="0"/>
                <a:cs typeface="Times New Roman" pitchFamily="-111" charset="0"/>
              </a:defRPr>
            </a:lvl1pPr>
          </a:lstStyle>
          <a:p>
            <a:pPr>
              <a:defRPr/>
            </a:pPr>
            <a:endParaRPr lang="en-US"/>
          </a:p>
        </p:txBody>
      </p:sp>
      <p:sp>
        <p:nvSpPr>
          <p:cNvPr id="17415" name="Rectangle 7"/>
          <p:cNvSpPr>
            <a:spLocks noGrp="1" noChangeArrowheads="1"/>
          </p:cNvSpPr>
          <p:nvPr>
            <p:ph type="sldNum" sz="quarter" idx="5"/>
          </p:nvPr>
        </p:nvSpPr>
        <p:spPr bwMode="auto">
          <a:xfrm>
            <a:off x="3884613" y="8686800"/>
            <a:ext cx="2971800" cy="455613"/>
          </a:xfrm>
          <a:prstGeom prst="rect">
            <a:avLst/>
          </a:prstGeom>
          <a:noFill/>
          <a:ln w="9525">
            <a:noFill/>
            <a:miter lim="800000"/>
            <a:headEnd/>
            <a:tailEnd/>
          </a:ln>
        </p:spPr>
        <p:txBody>
          <a:bodyPr vert="horz" wrap="square" lIns="92209" tIns="46103" rIns="92209" bIns="46103" numCol="1" anchor="b" anchorCtr="0" compatLnSpc="1">
            <a:prstTxWarp prst="textNoShape">
              <a:avLst/>
            </a:prstTxWarp>
          </a:bodyPr>
          <a:lstStyle>
            <a:lvl1pPr algn="r" defTabSz="922338">
              <a:defRPr sz="1200" i="0" baseline="0">
                <a:latin typeface="Arial" pitchFamily="34" charset="0"/>
                <a:cs typeface="Times New Roman" pitchFamily="18" charset="0"/>
              </a:defRPr>
            </a:lvl1pPr>
          </a:lstStyle>
          <a:p>
            <a:pPr>
              <a:defRPr/>
            </a:pPr>
            <a:fld id="{AFDABE23-7475-44D7-A63D-43ED5EAA000F}" type="slidenum">
              <a:rPr lang="en-US" altLang="en-US"/>
              <a:pPr>
                <a:defRPr/>
              </a:pPr>
              <a:t>‹#›</a:t>
            </a:fld>
            <a:endParaRPr lang="en-US" altLang="en-US"/>
          </a:p>
        </p:txBody>
      </p:sp>
    </p:spTree>
    <p:extLst>
      <p:ext uri="{BB962C8B-B14F-4D97-AF65-F5344CB8AC3E}">
        <p14:creationId xmlns:p14="http://schemas.microsoft.com/office/powerpoint/2010/main" val="37176055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1" tIns="46098" rIns="92201" bIns="46098" anchor="b"/>
          <a:lstStyle>
            <a:lvl1pPr defTabSz="974725" eaLnBrk="0" hangingPunct="0">
              <a:spcBef>
                <a:spcPct val="30000"/>
              </a:spcBef>
              <a:defRPr sz="1200">
                <a:solidFill>
                  <a:schemeClr val="tx1"/>
                </a:solidFill>
                <a:latin typeface="Arial" charset="0"/>
                <a:ea typeface="ＭＳ Ｐゴシック" pitchFamily="34" charset="-128"/>
              </a:defRPr>
            </a:lvl1pPr>
            <a:lvl2pPr marL="742950" indent="-285750" defTabSz="974725" eaLnBrk="0" hangingPunct="0">
              <a:spcBef>
                <a:spcPct val="30000"/>
              </a:spcBef>
              <a:defRPr sz="1200">
                <a:solidFill>
                  <a:schemeClr val="tx1"/>
                </a:solidFill>
                <a:latin typeface="Arial" charset="0"/>
                <a:ea typeface="ＭＳ Ｐゴシック" pitchFamily="34" charset="-128"/>
              </a:defRPr>
            </a:lvl2pPr>
            <a:lvl3pPr marL="1143000" indent="-228600" defTabSz="974725" eaLnBrk="0" hangingPunct="0">
              <a:spcBef>
                <a:spcPct val="30000"/>
              </a:spcBef>
              <a:defRPr sz="1200">
                <a:solidFill>
                  <a:schemeClr val="tx1"/>
                </a:solidFill>
                <a:latin typeface="Arial" charset="0"/>
                <a:ea typeface="ＭＳ Ｐゴシック" pitchFamily="34" charset="-128"/>
              </a:defRPr>
            </a:lvl3pPr>
            <a:lvl4pPr marL="1600200" indent="-228600" defTabSz="974725" eaLnBrk="0" hangingPunct="0">
              <a:spcBef>
                <a:spcPct val="30000"/>
              </a:spcBef>
              <a:defRPr sz="1200">
                <a:solidFill>
                  <a:schemeClr val="tx1"/>
                </a:solidFill>
                <a:latin typeface="Arial" charset="0"/>
                <a:ea typeface="ＭＳ Ｐゴシック" pitchFamily="34" charset="-128"/>
              </a:defRPr>
            </a:lvl4pPr>
            <a:lvl5pPr marL="2057400" indent="-228600" defTabSz="974725" eaLnBrk="0" hangingPunct="0">
              <a:spcBef>
                <a:spcPct val="30000"/>
              </a:spcBef>
              <a:defRPr sz="1200">
                <a:solidFill>
                  <a:schemeClr val="tx1"/>
                </a:solidFill>
                <a:latin typeface="Arial" charset="0"/>
                <a:ea typeface="ＭＳ Ｐゴシック" pitchFamily="34" charset="-128"/>
              </a:defRPr>
            </a:lvl5pPr>
            <a:lvl6pPr marL="2514600" indent="-228600" defTabSz="9747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747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747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747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24B62EF1-EEEF-427E-9402-1751B8166339}" type="slidenum">
              <a:rPr lang="en-US" altLang="en-US" i="0" baseline="0">
                <a:cs typeface="Times New Roman" pitchFamily="18" charset="0"/>
              </a:rPr>
              <a:pPr algn="r" eaLnBrk="1" hangingPunct="1">
                <a:spcBef>
                  <a:spcPct val="0"/>
                </a:spcBef>
              </a:pPr>
              <a:t>12</a:t>
            </a:fld>
            <a:endParaRPr lang="en-US" altLang="en-US" i="0" baseline="0">
              <a:cs typeface="Times New Roman" pitchFamily="18" charset="0"/>
            </a:endParaRPr>
          </a:p>
        </p:txBody>
      </p:sp>
      <p:sp>
        <p:nvSpPr>
          <p:cNvPr id="24579"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24580" name="Rectangle 3"/>
          <p:cNvSpPr>
            <a:spLocks noGrp="1" noChangeArrowheads="1"/>
          </p:cNvSpPr>
          <p:nvPr>
            <p:ph type="body" idx="1"/>
          </p:nvPr>
        </p:nvSpPr>
        <p:spPr>
          <a:xfrm>
            <a:off x="912813" y="4343400"/>
            <a:ext cx="5032375" cy="4114800"/>
          </a:xfrm>
          <a:solidFill>
            <a:srgbClr val="FFFFFF"/>
          </a:solidFill>
          <a:ln>
            <a:solidFill>
              <a:srgbClr val="000000"/>
            </a:solidFill>
          </a:ln>
        </p:spPr>
        <p:txBody>
          <a:bodyPr lIns="89722" tIns="44861" rIns="89722" bIns="44861"/>
          <a:lstStyle/>
          <a:p>
            <a:pPr eaLnBrk="1" hangingPunct="1"/>
            <a:endParaRPr lang="en-US"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2560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altLang="en-US" smtClean="0">
                <a:ea typeface="ＭＳ Ｐゴシック" pitchFamily="34" charset="-128"/>
              </a:rPr>
              <a:t>This is the domain map of the NMQ system.</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Currently we are ingesting radar data from 140+ WSR-88Ds, 31 Canadian radars, 2 TDWRs, and 1 TV station.</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And the software design is modularized and is flexible for ingesting any new radar data such those from CASA.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9" tIns="46103" rIns="92209" bIns="46103" anchor="b"/>
          <a:lstStyle>
            <a:lvl1pPr defTabSz="922338" eaLnBrk="0" hangingPunct="0">
              <a:spcBef>
                <a:spcPct val="30000"/>
              </a:spcBef>
              <a:defRPr sz="1200">
                <a:solidFill>
                  <a:schemeClr val="tx1"/>
                </a:solidFill>
                <a:latin typeface="Arial" charset="0"/>
                <a:ea typeface="ＭＳ Ｐゴシック" pitchFamily="34" charset="-128"/>
              </a:defRPr>
            </a:lvl1pPr>
            <a:lvl2pPr marL="742950" indent="-285750" defTabSz="922338" eaLnBrk="0" hangingPunct="0">
              <a:spcBef>
                <a:spcPct val="30000"/>
              </a:spcBef>
              <a:defRPr sz="1200">
                <a:solidFill>
                  <a:schemeClr val="tx1"/>
                </a:solidFill>
                <a:latin typeface="Arial" charset="0"/>
                <a:ea typeface="ＭＳ Ｐゴシック" pitchFamily="34" charset="-128"/>
              </a:defRPr>
            </a:lvl2pPr>
            <a:lvl3pPr marL="1143000" indent="-228600" defTabSz="922338" eaLnBrk="0" hangingPunct="0">
              <a:spcBef>
                <a:spcPct val="30000"/>
              </a:spcBef>
              <a:defRPr sz="1200">
                <a:solidFill>
                  <a:schemeClr val="tx1"/>
                </a:solidFill>
                <a:latin typeface="Arial" charset="0"/>
                <a:ea typeface="ＭＳ Ｐゴシック" pitchFamily="34" charset="-128"/>
              </a:defRPr>
            </a:lvl3pPr>
            <a:lvl4pPr marL="1600200" indent="-228600" defTabSz="922338" eaLnBrk="0" hangingPunct="0">
              <a:spcBef>
                <a:spcPct val="30000"/>
              </a:spcBef>
              <a:defRPr sz="1200">
                <a:solidFill>
                  <a:schemeClr val="tx1"/>
                </a:solidFill>
                <a:latin typeface="Arial" charset="0"/>
                <a:ea typeface="ＭＳ Ｐゴシック" pitchFamily="34" charset="-128"/>
              </a:defRPr>
            </a:lvl4pPr>
            <a:lvl5pPr marL="2057400" indent="-228600" defTabSz="922338" eaLnBrk="0" hangingPunct="0">
              <a:spcBef>
                <a:spcPct val="30000"/>
              </a:spcBef>
              <a:defRPr sz="1200">
                <a:solidFill>
                  <a:schemeClr val="tx1"/>
                </a:solidFill>
                <a:latin typeface="Arial"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A563D5C7-D600-4F3D-9E36-4931E77986D1}" type="slidenum">
              <a:rPr lang="en-US" altLang="en-US" i="0" baseline="0"/>
              <a:pPr algn="r" eaLnBrk="1" hangingPunct="1">
                <a:spcBef>
                  <a:spcPct val="0"/>
                </a:spcBef>
              </a:pPr>
              <a:t>7</a:t>
            </a:fld>
            <a:endParaRPr lang="en-US" altLang="en-US" i="0" baseline="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50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1" tIns="46098" rIns="92201" bIns="46098" anchor="b"/>
          <a:lstStyle>
            <a:lvl1pPr defTabSz="974725" eaLnBrk="0" hangingPunct="0">
              <a:spcBef>
                <a:spcPct val="30000"/>
              </a:spcBef>
              <a:defRPr sz="1200">
                <a:solidFill>
                  <a:schemeClr val="tx1"/>
                </a:solidFill>
                <a:latin typeface="Arial" charset="0"/>
                <a:ea typeface="ＭＳ Ｐゴシック" pitchFamily="34" charset="-128"/>
              </a:defRPr>
            </a:lvl1pPr>
            <a:lvl2pPr marL="742950" indent="-285750" defTabSz="974725" eaLnBrk="0" hangingPunct="0">
              <a:spcBef>
                <a:spcPct val="30000"/>
              </a:spcBef>
              <a:defRPr sz="1200">
                <a:solidFill>
                  <a:schemeClr val="tx1"/>
                </a:solidFill>
                <a:latin typeface="Arial" charset="0"/>
                <a:ea typeface="ＭＳ Ｐゴシック" pitchFamily="34" charset="-128"/>
              </a:defRPr>
            </a:lvl2pPr>
            <a:lvl3pPr marL="1143000" indent="-228600" defTabSz="974725" eaLnBrk="0" hangingPunct="0">
              <a:spcBef>
                <a:spcPct val="30000"/>
              </a:spcBef>
              <a:defRPr sz="1200">
                <a:solidFill>
                  <a:schemeClr val="tx1"/>
                </a:solidFill>
                <a:latin typeface="Arial" charset="0"/>
                <a:ea typeface="ＭＳ Ｐゴシック" pitchFamily="34" charset="-128"/>
              </a:defRPr>
            </a:lvl3pPr>
            <a:lvl4pPr marL="1600200" indent="-228600" defTabSz="974725" eaLnBrk="0" hangingPunct="0">
              <a:spcBef>
                <a:spcPct val="30000"/>
              </a:spcBef>
              <a:defRPr sz="1200">
                <a:solidFill>
                  <a:schemeClr val="tx1"/>
                </a:solidFill>
                <a:latin typeface="Arial" charset="0"/>
                <a:ea typeface="ＭＳ Ｐゴシック" pitchFamily="34" charset="-128"/>
              </a:defRPr>
            </a:lvl4pPr>
            <a:lvl5pPr marL="2057400" indent="-228600" defTabSz="974725" eaLnBrk="0" hangingPunct="0">
              <a:spcBef>
                <a:spcPct val="30000"/>
              </a:spcBef>
              <a:defRPr sz="1200">
                <a:solidFill>
                  <a:schemeClr val="tx1"/>
                </a:solidFill>
                <a:latin typeface="Arial" charset="0"/>
                <a:ea typeface="ＭＳ Ｐゴシック" pitchFamily="34" charset="-128"/>
              </a:defRPr>
            </a:lvl5pPr>
            <a:lvl6pPr marL="2514600" indent="-228600" defTabSz="9747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747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747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747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DDAD4EF6-ECC3-4A32-A669-FE814B604E02}" type="slidenum">
              <a:rPr lang="en-US" altLang="en-US" i="0" baseline="0">
                <a:cs typeface="Times New Roman" pitchFamily="18" charset="0"/>
              </a:rPr>
              <a:pPr algn="r" eaLnBrk="1" hangingPunct="1">
                <a:spcBef>
                  <a:spcPct val="0"/>
                </a:spcBef>
              </a:pPr>
              <a:t>10</a:t>
            </a:fld>
            <a:endParaRPr lang="en-US" altLang="en-US" i="0" baseline="0">
              <a:cs typeface="Times New Roman" pitchFamily="18" charset="0"/>
            </a:endParaRPr>
          </a:p>
        </p:txBody>
      </p:sp>
      <p:sp>
        <p:nvSpPr>
          <p:cNvPr id="22531"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22532" name="Rectangle 3"/>
          <p:cNvSpPr>
            <a:spLocks noGrp="1" noChangeArrowheads="1"/>
          </p:cNvSpPr>
          <p:nvPr>
            <p:ph type="body" idx="1"/>
          </p:nvPr>
        </p:nvSpPr>
        <p:spPr>
          <a:xfrm>
            <a:off x="912813" y="4343400"/>
            <a:ext cx="5032375" cy="4114800"/>
          </a:xfrm>
          <a:solidFill>
            <a:srgbClr val="FFFFFF"/>
          </a:solidFill>
          <a:ln>
            <a:solidFill>
              <a:srgbClr val="000000"/>
            </a:solidFill>
          </a:ln>
        </p:spPr>
        <p:txBody>
          <a:bodyPr lIns="89722" tIns="44861" rIns="89722" bIns="44861"/>
          <a:lstStyle/>
          <a:p>
            <a:pPr eaLnBrk="1" hangingPunct="1"/>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1" tIns="46098" rIns="92201" bIns="46098" anchor="b"/>
          <a:lstStyle>
            <a:lvl1pPr defTabSz="974725" eaLnBrk="0" hangingPunct="0">
              <a:spcBef>
                <a:spcPct val="30000"/>
              </a:spcBef>
              <a:defRPr sz="1200">
                <a:solidFill>
                  <a:schemeClr val="tx1"/>
                </a:solidFill>
                <a:latin typeface="Arial" charset="0"/>
                <a:ea typeface="ＭＳ Ｐゴシック" pitchFamily="34" charset="-128"/>
              </a:defRPr>
            </a:lvl1pPr>
            <a:lvl2pPr marL="742950" indent="-285750" defTabSz="974725" eaLnBrk="0" hangingPunct="0">
              <a:spcBef>
                <a:spcPct val="30000"/>
              </a:spcBef>
              <a:defRPr sz="1200">
                <a:solidFill>
                  <a:schemeClr val="tx1"/>
                </a:solidFill>
                <a:latin typeface="Arial" charset="0"/>
                <a:ea typeface="ＭＳ Ｐゴシック" pitchFamily="34" charset="-128"/>
              </a:defRPr>
            </a:lvl2pPr>
            <a:lvl3pPr marL="1143000" indent="-228600" defTabSz="974725" eaLnBrk="0" hangingPunct="0">
              <a:spcBef>
                <a:spcPct val="30000"/>
              </a:spcBef>
              <a:defRPr sz="1200">
                <a:solidFill>
                  <a:schemeClr val="tx1"/>
                </a:solidFill>
                <a:latin typeface="Arial" charset="0"/>
                <a:ea typeface="ＭＳ Ｐゴシック" pitchFamily="34" charset="-128"/>
              </a:defRPr>
            </a:lvl3pPr>
            <a:lvl4pPr marL="1600200" indent="-228600" defTabSz="974725" eaLnBrk="0" hangingPunct="0">
              <a:spcBef>
                <a:spcPct val="30000"/>
              </a:spcBef>
              <a:defRPr sz="1200">
                <a:solidFill>
                  <a:schemeClr val="tx1"/>
                </a:solidFill>
                <a:latin typeface="Arial" charset="0"/>
                <a:ea typeface="ＭＳ Ｐゴシック" pitchFamily="34" charset="-128"/>
              </a:defRPr>
            </a:lvl4pPr>
            <a:lvl5pPr marL="2057400" indent="-228600" defTabSz="974725" eaLnBrk="0" hangingPunct="0">
              <a:spcBef>
                <a:spcPct val="30000"/>
              </a:spcBef>
              <a:defRPr sz="1200">
                <a:solidFill>
                  <a:schemeClr val="tx1"/>
                </a:solidFill>
                <a:latin typeface="Arial" charset="0"/>
                <a:ea typeface="ＭＳ Ｐゴシック" pitchFamily="34" charset="-128"/>
              </a:defRPr>
            </a:lvl5pPr>
            <a:lvl6pPr marL="2514600" indent="-228600" defTabSz="974725"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74725"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74725"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747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C628FDA2-FDC6-4CA7-8CA1-95E282DB470B}" type="slidenum">
              <a:rPr lang="en-US" altLang="en-US" i="0" baseline="0">
                <a:cs typeface="Times New Roman" pitchFamily="18" charset="0"/>
              </a:rPr>
              <a:pPr algn="r" eaLnBrk="1" hangingPunct="1">
                <a:spcBef>
                  <a:spcPct val="0"/>
                </a:spcBef>
              </a:pPr>
              <a:t>11</a:t>
            </a:fld>
            <a:endParaRPr lang="en-US" altLang="en-US" i="0" baseline="0">
              <a:cs typeface="Times New Roman" pitchFamily="18" charset="0"/>
            </a:endParaRPr>
          </a:p>
        </p:txBody>
      </p:sp>
      <p:sp>
        <p:nvSpPr>
          <p:cNvPr id="23555"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23556" name="Rectangle 3"/>
          <p:cNvSpPr>
            <a:spLocks noGrp="1" noChangeArrowheads="1"/>
          </p:cNvSpPr>
          <p:nvPr>
            <p:ph type="body" idx="1"/>
          </p:nvPr>
        </p:nvSpPr>
        <p:spPr>
          <a:xfrm>
            <a:off x="912813" y="4343400"/>
            <a:ext cx="5032375" cy="4114800"/>
          </a:xfrm>
          <a:solidFill>
            <a:srgbClr val="FFFFFF"/>
          </a:solidFill>
          <a:ln>
            <a:solidFill>
              <a:srgbClr val="000000"/>
            </a:solidFill>
          </a:ln>
        </p:spPr>
        <p:txBody>
          <a:bodyPr lIns="89722" tIns="44861" rIns="89722" bIns="44861"/>
          <a:lstStyle/>
          <a:p>
            <a:pPr eaLnBrk="1" hangingPunct="1"/>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66"/>
        </a:solidFill>
        <a:effectLst/>
      </p:bgPr>
    </p:bg>
    <p:spTree>
      <p:nvGrpSpPr>
        <p:cNvPr id="1" name=""/>
        <p:cNvGrpSpPr/>
        <p:nvPr/>
      </p:nvGrpSpPr>
      <p:grpSpPr>
        <a:xfrm>
          <a:off x="0" y="0"/>
          <a:ext cx="0" cy="0"/>
          <a:chOff x="0" y="0"/>
          <a:chExt cx="0" cy="0"/>
        </a:xfrm>
      </p:grpSpPr>
      <p:pic>
        <p:nvPicPr>
          <p:cNvPr id="4" name="Picture 14" descr="lindleysuper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hape_bluegreen_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91440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ept of Commerce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570538"/>
            <a:ext cx="9239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NOA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2763" y="5562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511" name="Rectangle 7"/>
          <p:cNvSpPr>
            <a:spLocks noGrp="1" noChangeArrowheads="1"/>
          </p:cNvSpPr>
          <p:nvPr>
            <p:ph type="subTitle" sz="quarter" idx="1"/>
          </p:nvPr>
        </p:nvSpPr>
        <p:spPr>
          <a:xfrm>
            <a:off x="0" y="5105400"/>
            <a:ext cx="7315200" cy="1752600"/>
          </a:xfrm>
        </p:spPr>
        <p:txBody>
          <a:bodyPr lIns="182880"/>
          <a:lstStyle>
            <a:lvl1pPr>
              <a:spcBef>
                <a:spcPct val="20000"/>
              </a:spcBef>
              <a:defRPr sz="2000">
                <a:solidFill>
                  <a:schemeClr val="bg1"/>
                </a:solidFill>
              </a:defRPr>
            </a:lvl1pPr>
          </a:lstStyle>
          <a:p>
            <a:r>
              <a:rPr lang="en-US"/>
              <a:t>Click to edit Master subtitle style</a:t>
            </a:r>
          </a:p>
        </p:txBody>
      </p:sp>
      <p:sp>
        <p:nvSpPr>
          <p:cNvPr id="789512" name="Rectangle 8"/>
          <p:cNvSpPr>
            <a:spLocks noGrp="1" noChangeArrowheads="1"/>
          </p:cNvSpPr>
          <p:nvPr>
            <p:ph type="ctrTitle"/>
          </p:nvPr>
        </p:nvSpPr>
        <p:spPr>
          <a:xfrm>
            <a:off x="2590800" y="3200400"/>
            <a:ext cx="6553200" cy="1676400"/>
          </a:xfrm>
        </p:spPr>
        <p:txBody>
          <a:bodyPr rIns="182880"/>
          <a:lstStyle>
            <a:lvl1pPr>
              <a:lnSpc>
                <a:spcPct val="100000"/>
              </a:lnSpc>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7910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tab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5FEF169-CB57-4242-A024-04F06C819D01}" type="slidenum">
              <a:rPr lang="en-US" altLang="en-US"/>
              <a:pPr>
                <a:defRPr/>
              </a:pPr>
              <a:t>‹#›</a:t>
            </a:fld>
            <a:endParaRPr lang="en-US" altLang="en-US"/>
          </a:p>
        </p:txBody>
      </p:sp>
    </p:spTree>
    <p:extLst>
      <p:ext uri="{BB962C8B-B14F-4D97-AF65-F5344CB8AC3E}">
        <p14:creationId xmlns:p14="http://schemas.microsoft.com/office/powerpoint/2010/main" val="420313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77E84647-9282-432F-A51B-4C212EE009E3}" type="slidenum">
              <a:rPr lang="en-US" altLang="en-US"/>
              <a:pPr>
                <a:defRPr/>
              </a:pPr>
              <a:t>‹#›</a:t>
            </a:fld>
            <a:endParaRPr lang="en-US" altLang="en-US"/>
          </a:p>
        </p:txBody>
      </p:sp>
    </p:spTree>
    <p:extLst>
      <p:ext uri="{BB962C8B-B14F-4D97-AF65-F5344CB8AC3E}">
        <p14:creationId xmlns:p14="http://schemas.microsoft.com/office/powerpoint/2010/main" val="190703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477000" cy="1447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44301DCB-7DA1-43A5-9E1E-0225FCDDDF9B}" type="slidenum">
              <a:rPr lang="en-US" altLang="en-US"/>
              <a:pPr>
                <a:defRPr/>
              </a:pPr>
              <a:t>‹#›</a:t>
            </a:fld>
            <a:endParaRPr lang="en-US" altLang="en-US"/>
          </a:p>
        </p:txBody>
      </p:sp>
    </p:spTree>
    <p:extLst>
      <p:ext uri="{BB962C8B-B14F-4D97-AF65-F5344CB8AC3E}">
        <p14:creationId xmlns:p14="http://schemas.microsoft.com/office/powerpoint/2010/main" val="392236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477000" cy="1447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A814DC29-1A54-4F09-9C34-0CDE1AF08251}" type="slidenum">
              <a:rPr lang="en-US" altLang="en-US"/>
              <a:pPr>
                <a:defRPr/>
              </a:pPr>
              <a:t>‹#›</a:t>
            </a:fld>
            <a:endParaRPr lang="en-US" altLang="en-US"/>
          </a:p>
        </p:txBody>
      </p:sp>
    </p:spTree>
    <p:extLst>
      <p:ext uri="{BB962C8B-B14F-4D97-AF65-F5344CB8AC3E}">
        <p14:creationId xmlns:p14="http://schemas.microsoft.com/office/powerpoint/2010/main" val="64046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477000" cy="1447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p:spPr>
        <p:txBody>
          <a:bodyPr anchor="b"/>
          <a:lstStyle>
            <a:lvl1pPr marL="0" indent="0">
              <a:buNone/>
              <a:defRPr sz="2800" b="0">
                <a:solidFill>
                  <a:srgbClr val="0070C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8229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26541F4B-07AF-44D6-9D18-B82ED18D8CA4}" type="slidenum">
              <a:rPr lang="en-US" altLang="en-US"/>
              <a:pPr>
                <a:defRPr/>
              </a:pPr>
              <a:t>‹#›</a:t>
            </a:fld>
            <a:endParaRPr lang="en-US" altLang="en-US"/>
          </a:p>
        </p:txBody>
      </p:sp>
    </p:spTree>
    <p:extLst>
      <p:ext uri="{BB962C8B-B14F-4D97-AF65-F5344CB8AC3E}">
        <p14:creationId xmlns:p14="http://schemas.microsoft.com/office/powerpoint/2010/main" val="125636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47BF1A8F-4D20-4709-A7A7-00EB460A2D70}" type="slidenum">
              <a:rPr lang="en-US" altLang="en-US"/>
              <a:pPr>
                <a:defRPr/>
              </a:pPr>
              <a:t>‹#›</a:t>
            </a:fld>
            <a:endParaRPr lang="en-US" altLang="en-US"/>
          </a:p>
        </p:txBody>
      </p:sp>
    </p:spTree>
    <p:extLst>
      <p:ext uri="{BB962C8B-B14F-4D97-AF65-F5344CB8AC3E}">
        <p14:creationId xmlns:p14="http://schemas.microsoft.com/office/powerpoint/2010/main" val="343906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498CC0C4-F479-4506-9BBC-3CDCE5ECF429}" type="slidenum">
              <a:rPr lang="en-US" altLang="en-US"/>
              <a:pPr>
                <a:defRPr/>
              </a:pPr>
              <a:t>‹#›</a:t>
            </a:fld>
            <a:endParaRPr lang="en-US" altLang="en-US"/>
          </a:p>
        </p:txBody>
      </p:sp>
    </p:spTree>
    <p:extLst>
      <p:ext uri="{BB962C8B-B14F-4D97-AF65-F5344CB8AC3E}">
        <p14:creationId xmlns:p14="http://schemas.microsoft.com/office/powerpoint/2010/main" val="347755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C8BA5374-60E1-49C8-80F1-FD8E2C31EAB5}" type="slidenum">
              <a:rPr lang="en-US" altLang="en-US"/>
              <a:pPr>
                <a:defRPr/>
              </a:pPr>
              <a:t>‹#›</a:t>
            </a:fld>
            <a:endParaRPr lang="en-US" altLang="en-US"/>
          </a:p>
        </p:txBody>
      </p:sp>
    </p:spTree>
    <p:extLst>
      <p:ext uri="{BB962C8B-B14F-4D97-AF65-F5344CB8AC3E}">
        <p14:creationId xmlns:p14="http://schemas.microsoft.com/office/powerpoint/2010/main" val="295233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image" Target="../media/image5.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4" descr="lindleysupercell"/>
          <p:cNvPicPr>
            <a:picLocks noChangeAspect="1" noChangeArrowheads="1"/>
          </p:cNvPicPr>
          <p:nvPr/>
        </p:nvPicPr>
        <p:blipFill>
          <a:blip r:embed="rId11">
            <a:extLst>
              <a:ext uri="{28A0092B-C50C-407E-A947-70E740481C1C}">
                <a14:useLocalDpi xmlns:a14="http://schemas.microsoft.com/office/drawing/2010/main" val="0"/>
              </a:ext>
            </a:extLst>
          </a:blip>
          <a:srcRect t="16196" b="14723"/>
          <a:stretch>
            <a:fillRect/>
          </a:stretch>
        </p:blipFill>
        <p:spPr bwMode="auto">
          <a:xfrm>
            <a:off x="0" y="-3175"/>
            <a:ext cx="3124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304800" y="1600200"/>
            <a:ext cx="8610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2"/>
          <p:cNvSpPr>
            <a:spLocks noChangeArrowheads="1"/>
          </p:cNvSpPr>
          <p:nvPr/>
        </p:nvSpPr>
        <p:spPr bwMode="auto">
          <a:xfrm>
            <a:off x="0" y="6481763"/>
            <a:ext cx="9144000" cy="376237"/>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defRPr/>
            </a:pPr>
            <a:endParaRPr lang="en-US" altLang="en-US" sz="1800" i="0" smtClean="0"/>
          </a:p>
        </p:txBody>
      </p:sp>
      <p:sp>
        <p:nvSpPr>
          <p:cNvPr id="788487" name="Rectangle 7"/>
          <p:cNvSpPr>
            <a:spLocks noGrp="1" noChangeArrowheads="1"/>
          </p:cNvSpPr>
          <p:nvPr>
            <p:ph type="sldNum" sz="quarter" idx="4"/>
          </p:nvPr>
        </p:nvSpPr>
        <p:spPr bwMode="auto">
          <a:xfrm>
            <a:off x="8610600" y="6553200"/>
            <a:ext cx="5334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i="0" baseline="0">
                <a:solidFill>
                  <a:schemeClr val="bg1"/>
                </a:solidFill>
                <a:cs typeface="Times New Roman" pitchFamily="18" charset="0"/>
              </a:defRPr>
            </a:lvl1pPr>
          </a:lstStyle>
          <a:p>
            <a:pPr>
              <a:defRPr/>
            </a:pPr>
            <a:fld id="{302C8603-4A86-4BDF-BB75-B8C188BE2B38}" type="slidenum">
              <a:rPr lang="en-US" altLang="en-US"/>
              <a:pPr>
                <a:defRPr/>
              </a:pPr>
              <a:t>‹#›</a:t>
            </a:fld>
            <a:endParaRPr lang="en-US" altLang="en-US"/>
          </a:p>
        </p:txBody>
      </p:sp>
      <p:pic>
        <p:nvPicPr>
          <p:cNvPr id="1030" name="Picture 8" descr="Dept of Commerce Sea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0" y="6562725"/>
            <a:ext cx="2905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NOA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39088" y="6562725"/>
            <a:ext cx="2825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6" descr="shape_whitebluegre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3"/>
          <p:cNvSpPr>
            <a:spLocks noGrp="1" noChangeArrowheads="1"/>
          </p:cNvSpPr>
          <p:nvPr>
            <p:ph type="title"/>
          </p:nvPr>
        </p:nvSpPr>
        <p:spPr bwMode="auto">
          <a:xfrm>
            <a:off x="2667000" y="152400"/>
            <a:ext cx="624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91"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Lst>
  <p:timing>
    <p:tnLst>
      <p:par>
        <p:cTn id="1" dur="indefinite" restart="never" nodeType="tmRoot"/>
      </p:par>
    </p:tnLst>
  </p:timing>
  <p:hf hdr="0" dt="0"/>
  <p:txStyles>
    <p:titleStyle>
      <a:lvl1pPr algn="r" rtl="0" eaLnBrk="0" fontAlgn="base" hangingPunct="0">
        <a:lnSpc>
          <a:spcPct val="85000"/>
        </a:lnSpc>
        <a:spcBef>
          <a:spcPct val="0"/>
        </a:spcBef>
        <a:spcAft>
          <a:spcPct val="0"/>
        </a:spcAft>
        <a:defRPr sz="4000">
          <a:solidFill>
            <a:srgbClr val="003366"/>
          </a:solidFill>
          <a:latin typeface="TradeGothicBold" pitchFamily="2" charset="0"/>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4000">
          <a:solidFill>
            <a:srgbClr val="003366"/>
          </a:solidFill>
          <a:latin typeface="TradeGothicBold" pitchFamily="2"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4000">
          <a:solidFill>
            <a:srgbClr val="003366"/>
          </a:solidFill>
          <a:latin typeface="TradeGothicBold" pitchFamily="2"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4000">
          <a:solidFill>
            <a:srgbClr val="003366"/>
          </a:solidFill>
          <a:latin typeface="TradeGothicBold" pitchFamily="2"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4000">
          <a:solidFill>
            <a:srgbClr val="003366"/>
          </a:solidFill>
          <a:latin typeface="TradeGothicBold" pitchFamily="2" charset="0"/>
          <a:ea typeface="ＭＳ Ｐゴシック" pitchFamily="-65" charset="-128"/>
          <a:cs typeface="ＭＳ Ｐゴシック" pitchFamily="-65" charset="-128"/>
        </a:defRPr>
      </a:lvl5pPr>
      <a:lvl6pPr marL="457200" algn="r" rtl="0" fontAlgn="base">
        <a:lnSpc>
          <a:spcPct val="90000"/>
        </a:lnSpc>
        <a:spcBef>
          <a:spcPct val="0"/>
        </a:spcBef>
        <a:spcAft>
          <a:spcPct val="0"/>
        </a:spcAft>
        <a:defRPr sz="4400">
          <a:solidFill>
            <a:srgbClr val="000066"/>
          </a:solidFill>
          <a:latin typeface="TradeGothicBoldTwo" pitchFamily="2" charset="0"/>
        </a:defRPr>
      </a:lvl6pPr>
      <a:lvl7pPr marL="914400" algn="r" rtl="0" fontAlgn="base">
        <a:lnSpc>
          <a:spcPct val="90000"/>
        </a:lnSpc>
        <a:spcBef>
          <a:spcPct val="0"/>
        </a:spcBef>
        <a:spcAft>
          <a:spcPct val="0"/>
        </a:spcAft>
        <a:defRPr sz="4400">
          <a:solidFill>
            <a:srgbClr val="000066"/>
          </a:solidFill>
          <a:latin typeface="TradeGothicBoldTwo" pitchFamily="2" charset="0"/>
        </a:defRPr>
      </a:lvl7pPr>
      <a:lvl8pPr marL="1371600" algn="r" rtl="0" fontAlgn="base">
        <a:lnSpc>
          <a:spcPct val="90000"/>
        </a:lnSpc>
        <a:spcBef>
          <a:spcPct val="0"/>
        </a:spcBef>
        <a:spcAft>
          <a:spcPct val="0"/>
        </a:spcAft>
        <a:defRPr sz="4400">
          <a:solidFill>
            <a:srgbClr val="000066"/>
          </a:solidFill>
          <a:latin typeface="TradeGothicBoldTwo" pitchFamily="2" charset="0"/>
        </a:defRPr>
      </a:lvl8pPr>
      <a:lvl9pPr marL="1828800" algn="r" rtl="0" fontAlgn="base">
        <a:lnSpc>
          <a:spcPct val="90000"/>
        </a:lnSpc>
        <a:spcBef>
          <a:spcPct val="0"/>
        </a:spcBef>
        <a:spcAft>
          <a:spcPct val="0"/>
        </a:spcAft>
        <a:defRPr sz="4400">
          <a:solidFill>
            <a:srgbClr val="000066"/>
          </a:solidFill>
          <a:latin typeface="TradeGothicBoldTwo" pitchFamily="2" charset="0"/>
        </a:defRPr>
      </a:lvl9pPr>
    </p:titleStyle>
    <p:bodyStyle>
      <a:lvl1pPr marL="342900" indent="-342900" algn="l" rtl="0" eaLnBrk="0" fontAlgn="base" hangingPunct="0">
        <a:spcBef>
          <a:spcPct val="50000"/>
        </a:spcBef>
        <a:spcAft>
          <a:spcPct val="0"/>
        </a:spcAft>
        <a:defRPr sz="2800">
          <a:solidFill>
            <a:schemeClr val="tx1"/>
          </a:solidFill>
          <a:latin typeface="+mn-lt"/>
          <a:ea typeface="ＭＳ Ｐゴシック" pitchFamily="-65" charset="-128"/>
          <a:cs typeface="ＭＳ Ｐゴシック" pitchFamily="-65" charset="-128"/>
        </a:defRPr>
      </a:lvl1pPr>
      <a:lvl2pPr marL="803275" indent="-346075" algn="l" rtl="0" eaLnBrk="0" fontAlgn="base" hangingPunct="0">
        <a:spcBef>
          <a:spcPct val="20000"/>
        </a:spcBef>
        <a:spcAft>
          <a:spcPct val="0"/>
        </a:spcAft>
        <a:buClr>
          <a:schemeClr val="accent2"/>
        </a:buClr>
        <a:buSzPct val="85000"/>
        <a:buFont typeface="Mostly" pitchFamily="2" charset="2"/>
        <a:buBlip>
          <a:blip r:embed="rId15"/>
        </a:buBlip>
        <a:tabLst>
          <a:tab pos="1482725" algn="l"/>
        </a:tabLst>
        <a:defRPr sz="2600">
          <a:solidFill>
            <a:schemeClr val="tx1"/>
          </a:solidFill>
          <a:latin typeface="TradeGothic" pitchFamily="2" charset="0"/>
          <a:ea typeface="ＭＳ Ｐゴシック" pitchFamily="-109" charset="-128"/>
        </a:defRPr>
      </a:lvl2pPr>
      <a:lvl3pPr marL="1538288" indent="-388938" algn="l" rtl="0" eaLnBrk="0" fontAlgn="base" hangingPunct="0">
        <a:spcBef>
          <a:spcPct val="20000"/>
        </a:spcBef>
        <a:spcAft>
          <a:spcPct val="0"/>
        </a:spcAft>
        <a:buClr>
          <a:srgbClr val="3366FF"/>
        </a:buClr>
        <a:buSzPct val="85000"/>
        <a:buFont typeface="Mostly" pitchFamily="2" charset="2"/>
        <a:buBlip>
          <a:blip r:embed="rId16"/>
        </a:buBlip>
        <a:tabLst>
          <a:tab pos="1482725" algn="l"/>
        </a:tabLst>
        <a:defRPr sz="2400">
          <a:solidFill>
            <a:schemeClr val="tx1"/>
          </a:solidFill>
          <a:latin typeface="TradeGothic" pitchFamily="2" charset="0"/>
          <a:ea typeface="ＭＳ Ｐゴシック" pitchFamily="-109" charset="-128"/>
        </a:defRPr>
      </a:lvl3pPr>
      <a:lvl4pPr marL="2063750" indent="-290513" algn="l" rtl="0" eaLnBrk="0" fontAlgn="base" hangingPunct="0">
        <a:spcBef>
          <a:spcPct val="20000"/>
        </a:spcBef>
        <a:spcAft>
          <a:spcPct val="0"/>
        </a:spcAft>
        <a:buChar char="–"/>
        <a:tabLst>
          <a:tab pos="1482725" algn="l"/>
        </a:tabLst>
        <a:defRPr sz="2200">
          <a:solidFill>
            <a:schemeClr val="tx1"/>
          </a:solidFill>
          <a:latin typeface="TradeGothic" pitchFamily="2" charset="0"/>
          <a:ea typeface="ＭＳ Ｐゴシック" pitchFamily="-109" charset="-128"/>
        </a:defRPr>
      </a:lvl4pPr>
      <a:lvl5pPr marL="2520950" indent="-179388" algn="l" rtl="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109" charset="-128"/>
        </a:defRPr>
      </a:lvl5pPr>
      <a:lvl6pPr marL="2978150" indent="-179388" algn="l" rtl="0" fontAlgn="base">
        <a:spcBef>
          <a:spcPct val="20000"/>
        </a:spcBef>
        <a:spcAft>
          <a:spcPct val="0"/>
        </a:spcAft>
        <a:buChar char="»"/>
        <a:tabLst>
          <a:tab pos="1482725" algn="l"/>
        </a:tabLst>
        <a:defRPr sz="2000">
          <a:solidFill>
            <a:schemeClr val="tx1"/>
          </a:solidFill>
          <a:latin typeface="TradeGothicCondEighteen" pitchFamily="2" charset="0"/>
        </a:defRPr>
      </a:lvl6pPr>
      <a:lvl7pPr marL="3435350" indent="-179388" algn="l" rtl="0" fontAlgn="base">
        <a:spcBef>
          <a:spcPct val="20000"/>
        </a:spcBef>
        <a:spcAft>
          <a:spcPct val="0"/>
        </a:spcAft>
        <a:buChar char="»"/>
        <a:tabLst>
          <a:tab pos="1482725" algn="l"/>
        </a:tabLst>
        <a:defRPr sz="2000">
          <a:solidFill>
            <a:schemeClr val="tx1"/>
          </a:solidFill>
          <a:latin typeface="TradeGothicCondEighteen" pitchFamily="2" charset="0"/>
        </a:defRPr>
      </a:lvl7pPr>
      <a:lvl8pPr marL="3892550" indent="-179388" algn="l" rtl="0" fontAlgn="base">
        <a:spcBef>
          <a:spcPct val="20000"/>
        </a:spcBef>
        <a:spcAft>
          <a:spcPct val="0"/>
        </a:spcAft>
        <a:buChar char="»"/>
        <a:tabLst>
          <a:tab pos="1482725" algn="l"/>
        </a:tabLst>
        <a:defRPr sz="2000">
          <a:solidFill>
            <a:schemeClr val="tx1"/>
          </a:solidFill>
          <a:latin typeface="TradeGothicCondEighteen" pitchFamily="2" charset="0"/>
        </a:defRPr>
      </a:lvl8pPr>
      <a:lvl9pPr marL="4349750" indent="-179388" algn="l" rtl="0" fontAlgn="base">
        <a:spcBef>
          <a:spcPct val="20000"/>
        </a:spcBef>
        <a:spcAft>
          <a:spcPct val="0"/>
        </a:spcAft>
        <a:buChar char="»"/>
        <a:tabLst>
          <a:tab pos="1482725" algn="l"/>
        </a:tabLst>
        <a:defRPr sz="2000">
          <a:solidFill>
            <a:schemeClr val="tx1"/>
          </a:solidFill>
          <a:latin typeface="TradeGothicCondEighteen"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8.png"/><Relationship Id="rId3" Type="http://schemas.openxmlformats.org/officeDocument/2006/relationships/notesSlide" Target="../notesSlides/notesSlide8.xml"/><Relationship Id="rId7" Type="http://schemas.openxmlformats.org/officeDocument/2006/relationships/image" Target="../media/image24.png"/><Relationship Id="rId12" Type="http://schemas.openxmlformats.org/officeDocument/2006/relationships/image" Target="../media/image27.jpeg"/><Relationship Id="rId2" Type="http://schemas.openxmlformats.org/officeDocument/2006/relationships/slideLayout" Target="../slideLayouts/slideLayout8.xml"/><Relationship Id="rId16"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23.png"/><Relationship Id="rId11" Type="http://schemas.openxmlformats.org/officeDocument/2006/relationships/image" Target="../media/image26.jpeg"/><Relationship Id="rId5" Type="http://schemas.openxmlformats.org/officeDocument/2006/relationships/image" Target="../media/image6.emf"/><Relationship Id="rId15" Type="http://schemas.openxmlformats.org/officeDocument/2006/relationships/image" Target="../media/image30.png"/><Relationship Id="rId10" Type="http://schemas.openxmlformats.org/officeDocument/2006/relationships/image" Target="../media/image22.emf"/><Relationship Id="rId4" Type="http://schemas.openxmlformats.org/officeDocument/2006/relationships/image" Target="../media/image5.emf"/><Relationship Id="rId9" Type="http://schemas.openxmlformats.org/officeDocument/2006/relationships/oleObject" Target="../embeddings/oleObject1.bin"/><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jpeg"/><Relationship Id="rId3" Type="http://schemas.openxmlformats.org/officeDocument/2006/relationships/slideLayout" Target="../slideLayouts/slideLayout8.xml"/><Relationship Id="rId7" Type="http://schemas.openxmlformats.org/officeDocument/2006/relationships/image" Target="../media/image23.png"/><Relationship Id="rId12" Type="http://schemas.openxmlformats.org/officeDocument/2006/relationships/image" Target="../media/image26.jpeg"/><Relationship Id="rId2" Type="http://schemas.openxmlformats.org/officeDocument/2006/relationships/video" Target="\Users\kenhoward\Desktop\Desktop_Oct28\Desktop_8-17-13\2:16:13_Desktop\OrangeDriveBackup\kenhoward\Documents\Desktop_1:19:11\MRMS_Loop_pres3.mov" TargetMode="Externa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image" Target="../media/image22.emf"/><Relationship Id="rId5" Type="http://schemas.openxmlformats.org/officeDocument/2006/relationships/image" Target="../media/image5.emf"/><Relationship Id="rId15" Type="http://schemas.openxmlformats.org/officeDocument/2006/relationships/image" Target="../media/image16.png"/><Relationship Id="rId10" Type="http://schemas.openxmlformats.org/officeDocument/2006/relationships/oleObject" Target="../embeddings/oleObject2.bin"/><Relationship Id="rId4" Type="http://schemas.openxmlformats.org/officeDocument/2006/relationships/notesSlide" Target="../notesSlides/notesSlide9.xml"/><Relationship Id="rId9" Type="http://schemas.openxmlformats.org/officeDocument/2006/relationships/image" Target="../media/image25.jpe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notesSlide" Target="../notesSlides/notesSlide10.xml"/><Relationship Id="rId7" Type="http://schemas.openxmlformats.org/officeDocument/2006/relationships/image" Target="../media/image24.png"/><Relationship Id="rId12" Type="http://schemas.openxmlformats.org/officeDocument/2006/relationships/image" Target="../media/image27.jpeg"/><Relationship Id="rId17" Type="http://schemas.openxmlformats.org/officeDocument/2006/relationships/image" Target="../media/image36.png"/><Relationship Id="rId2" Type="http://schemas.openxmlformats.org/officeDocument/2006/relationships/slideLayout" Target="../slideLayouts/slideLayout8.xml"/><Relationship Id="rId16" Type="http://schemas.openxmlformats.org/officeDocument/2006/relationships/image" Target="../media/image35.png"/><Relationship Id="rId1" Type="http://schemas.openxmlformats.org/officeDocument/2006/relationships/vmlDrawing" Target="../drawings/vmlDrawing3.vml"/><Relationship Id="rId6" Type="http://schemas.openxmlformats.org/officeDocument/2006/relationships/image" Target="../media/image23.png"/><Relationship Id="rId11" Type="http://schemas.openxmlformats.org/officeDocument/2006/relationships/image" Target="../media/image26.jpeg"/><Relationship Id="rId5" Type="http://schemas.openxmlformats.org/officeDocument/2006/relationships/image" Target="../media/image6.emf"/><Relationship Id="rId15" Type="http://schemas.openxmlformats.org/officeDocument/2006/relationships/image" Target="../media/image34.png"/><Relationship Id="rId10" Type="http://schemas.openxmlformats.org/officeDocument/2006/relationships/image" Target="../media/image22.emf"/><Relationship Id="rId19" Type="http://schemas.openxmlformats.org/officeDocument/2006/relationships/image" Target="../media/image16.png"/><Relationship Id="rId4" Type="http://schemas.openxmlformats.org/officeDocument/2006/relationships/image" Target="../media/image5.emf"/><Relationship Id="rId9" Type="http://schemas.openxmlformats.org/officeDocument/2006/relationships/oleObject" Target="../embeddings/oleObject3.bin"/><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1.emf"/><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43.tiff"/><Relationship Id="rId4" Type="http://schemas.openxmlformats.org/officeDocument/2006/relationships/image" Target="../media/image42.tiff"/></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video" Target="file:///C:\Documents%20and%20Settings\greg.stumpf\My%20Documents\Presentations%20and%20Conferences\CR%20MIC%20Meeting%20-%20Dec%202009\spcell_bt_loop.AVI" TargetMode="External"/><Relationship Id="rId7" Type="http://schemas.openxmlformats.org/officeDocument/2006/relationships/image" Target="../media/image17.png"/><Relationship Id="rId12" Type="http://schemas.openxmlformats.org/officeDocument/2006/relationships/image" Target="../media/image16.png"/><Relationship Id="rId2" Type="http://schemas.openxmlformats.org/officeDocument/2006/relationships/video" Target="file:///C:\Documents%20and%20Settings\greg.stumpf\My%20Documents\Presentations%20and%20Conferences\CR%20MIC%20Meeting%20-%20Dec%202009\spcell_nw_loop.AVI" TargetMode="External"/><Relationship Id="rId1" Type="http://schemas.openxmlformats.org/officeDocument/2006/relationships/video" Target="file:///C:\Documents%20and%20Settings\greg.stumpf\My%20Documents\Presentations%20and%20Conferences\CR%20MIC%20Meeting%20-%20Dec%202009\spcell_sw_loop.AVI" TargetMode="External"/><Relationship Id="rId6" Type="http://schemas.openxmlformats.org/officeDocument/2006/relationships/image" Target="../media/image6.emf"/><Relationship Id="rId11" Type="http://schemas.openxmlformats.org/officeDocument/2006/relationships/image" Target="../media/image21.png"/><Relationship Id="rId5" Type="http://schemas.openxmlformats.org/officeDocument/2006/relationships/image" Target="../media/image5.emf"/><Relationship Id="rId10" Type="http://schemas.openxmlformats.org/officeDocument/2006/relationships/image" Target="../media/image20.jpeg"/><Relationship Id="rId4" Type="http://schemas.openxmlformats.org/officeDocument/2006/relationships/slideLayout" Target="../slideLayouts/slideLayout2.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altLang="en-US" sz="2800" b="1" smtClean="0">
                <a:latin typeface="Times New Roman" pitchFamily="18" charset="0"/>
                <a:cs typeface="Times New Roman" pitchFamily="18" charset="0"/>
              </a:rPr>
              <a:t>Real-Time Mesoscale Analysis Review </a:t>
            </a:r>
            <a:br>
              <a:rPr lang="en-US" altLang="en-US" sz="2800" b="1" smtClean="0">
                <a:latin typeface="Times New Roman" pitchFamily="18" charset="0"/>
                <a:cs typeface="Times New Roman" pitchFamily="18" charset="0"/>
              </a:rPr>
            </a:br>
            <a:r>
              <a:rPr lang="en-US" altLang="en-US" sz="2800" b="1" smtClean="0">
                <a:latin typeface="Times New Roman" pitchFamily="18" charset="0"/>
                <a:cs typeface="Times New Roman" pitchFamily="18" charset="0"/>
              </a:rPr>
              <a:t>and Plans for Rapid Updating Analysis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b="1"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en-US" b="1" dirty="0" err="1" smtClean="0">
                <a:latin typeface="Times New Roman" pitchFamily="18" charset="0"/>
                <a:cs typeface="Times New Roman" pitchFamily="18" charset="0"/>
              </a:rPr>
              <a:t>NextGen</a:t>
            </a:r>
            <a:r>
              <a:rPr lang="en-US" b="1" dirty="0" smtClean="0">
                <a:latin typeface="Times New Roman" pitchFamily="18" charset="0"/>
                <a:cs typeface="Times New Roman" pitchFamily="18" charset="0"/>
              </a:rPr>
              <a:t> Weather Program</a:t>
            </a:r>
          </a:p>
        </p:txBody>
      </p:sp>
    </p:spTree>
    <p:extLst>
      <p:ext uri="{BB962C8B-B14F-4D97-AF65-F5344CB8AC3E}">
        <p14:creationId xmlns:p14="http://schemas.microsoft.com/office/powerpoint/2010/main" val="1104184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
          <p:cNvSpPr txBox="1">
            <a:spLocks noGrp="1" noChangeArrowheads="1"/>
          </p:cNvSpPr>
          <p:nvPr/>
        </p:nvSpPr>
        <p:spPr bwMode="auto">
          <a:xfrm>
            <a:off x="304800"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4"/>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5"/>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baseline="0">
                <a:solidFill>
                  <a:schemeClr val="bg1"/>
                </a:solidFill>
                <a:latin typeface="Arial" charset="0"/>
                <a:cs typeface="Times New Roman" pitchFamily="18" charset="0"/>
              </a:rPr>
              <a:t>NSSL MRMS System Briefing June 8, 2010</a:t>
            </a:r>
          </a:p>
        </p:txBody>
      </p:sp>
      <p:sp>
        <p:nvSpPr>
          <p:cNvPr id="6147" name="Rectangle 7"/>
          <p:cNvSpPr txBox="1">
            <a:spLocks noGrp="1"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4"/>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5"/>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A5A3CF96-4A0C-4ED6-94C9-2B7BFED0A1BF}" type="slidenum">
              <a:rPr lang="en-US" altLang="en-US" sz="1200" i="0" baseline="0">
                <a:solidFill>
                  <a:schemeClr val="bg1"/>
                </a:solidFill>
                <a:latin typeface="Arial" charset="0"/>
                <a:cs typeface="Times New Roman" pitchFamily="18" charset="0"/>
              </a:rPr>
              <a:pPr eaLnBrk="1" hangingPunct="1">
                <a:spcBef>
                  <a:spcPct val="0"/>
                </a:spcBef>
              </a:pPr>
              <a:t>10</a:t>
            </a:fld>
            <a:endParaRPr lang="en-US" altLang="en-US" sz="1200" i="0" baseline="0">
              <a:solidFill>
                <a:schemeClr val="bg1"/>
              </a:solidFill>
              <a:latin typeface="Arial" charset="0"/>
              <a:cs typeface="Times New Roman" pitchFamily="18" charset="0"/>
            </a:endParaRPr>
          </a:p>
        </p:txBody>
      </p:sp>
      <p:sp>
        <p:nvSpPr>
          <p:cNvPr id="6148" name="Slide Number Placeholder 33"/>
          <p:cNvSpPr txBox="1">
            <a:spLocks noGrp="1"/>
          </p:cNvSpPr>
          <p:nvPr/>
        </p:nvSpPr>
        <p:spPr bwMode="auto">
          <a:xfrm>
            <a:off x="8763000" y="6783388"/>
            <a:ext cx="533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4"/>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5"/>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F1140D1E-686E-459B-80A1-62EDE10FEA80}" type="slidenum">
              <a:rPr lang="en-US" altLang="en-US" sz="1200" i="0" baseline="0">
                <a:solidFill>
                  <a:schemeClr val="bg1"/>
                </a:solidFill>
                <a:latin typeface="Arial" charset="0"/>
                <a:cs typeface="Times New Roman" pitchFamily="18" charset="0"/>
              </a:rPr>
              <a:pPr eaLnBrk="1" hangingPunct="1">
                <a:spcBef>
                  <a:spcPct val="0"/>
                </a:spcBef>
              </a:pPr>
              <a:t>10</a:t>
            </a:fld>
            <a:endParaRPr lang="en-US" altLang="en-US" sz="1200" i="0" baseline="0">
              <a:solidFill>
                <a:schemeClr val="bg1"/>
              </a:solidFill>
              <a:latin typeface="Arial" charset="0"/>
              <a:cs typeface="Times New Roman" pitchFamily="18" charset="0"/>
            </a:endParaRPr>
          </a:p>
        </p:txBody>
      </p:sp>
      <p:grpSp>
        <p:nvGrpSpPr>
          <p:cNvPr id="6149" name="Group 34"/>
          <p:cNvGrpSpPr>
            <a:grpSpLocks/>
          </p:cNvGrpSpPr>
          <p:nvPr/>
        </p:nvGrpSpPr>
        <p:grpSpPr bwMode="auto">
          <a:xfrm>
            <a:off x="152400" y="1143000"/>
            <a:ext cx="1524000" cy="5287963"/>
            <a:chOff x="96" y="749"/>
            <a:chExt cx="960" cy="3331"/>
          </a:xfrm>
        </p:grpSpPr>
        <p:sp>
          <p:nvSpPr>
            <p:cNvPr id="6154" name="AutoShape 2"/>
            <p:cNvSpPr>
              <a:spLocks noChangeArrowheads="1"/>
            </p:cNvSpPr>
            <p:nvPr/>
          </p:nvSpPr>
          <p:spPr bwMode="auto">
            <a:xfrm>
              <a:off x="96" y="768"/>
              <a:ext cx="960" cy="3312"/>
            </a:xfrm>
            <a:prstGeom prst="rightArrowCallout">
              <a:avLst>
                <a:gd name="adj1" fmla="val 88263"/>
                <a:gd name="adj2" fmla="val 57420"/>
                <a:gd name="adj3" fmla="val 17028"/>
                <a:gd name="adj4" fmla="val 73190"/>
              </a:avLst>
            </a:prstGeom>
            <a:solidFill>
              <a:schemeClr val="accent2">
                <a:alpha val="18039"/>
              </a:schemeClr>
            </a:solidFill>
            <a:ln w="12700">
              <a:solidFill>
                <a:schemeClr val="tx1"/>
              </a:solidFill>
              <a:miter lim="800000"/>
              <a:headEnd/>
              <a:tailEnd/>
            </a:ln>
          </p:spPr>
          <p:txBody>
            <a:bodyPr wrap="none"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4"/>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5"/>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endParaRPr lang="en-US" altLang="en-US" sz="1400"/>
            </a:p>
          </p:txBody>
        </p:sp>
        <p:grpSp>
          <p:nvGrpSpPr>
            <p:cNvPr id="6155" name="Group 3"/>
            <p:cNvGrpSpPr>
              <a:grpSpLocks noChangeAspect="1"/>
            </p:cNvGrpSpPr>
            <p:nvPr/>
          </p:nvGrpSpPr>
          <p:grpSpPr bwMode="auto">
            <a:xfrm>
              <a:off x="192" y="749"/>
              <a:ext cx="443" cy="517"/>
              <a:chOff x="1344" y="1248"/>
              <a:chExt cx="720" cy="768"/>
            </a:xfrm>
          </p:grpSpPr>
          <p:sp>
            <p:nvSpPr>
              <p:cNvPr id="219140" name="Text Box 4"/>
              <p:cNvSpPr txBox="1">
                <a:spLocks noChangeArrowheads="1"/>
              </p:cNvSpPr>
              <p:nvPr/>
            </p:nvSpPr>
            <p:spPr bwMode="auto">
              <a:xfrm>
                <a:off x="1344" y="1248"/>
                <a:ext cx="720" cy="214"/>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Lightning</a:t>
                </a:r>
              </a:p>
            </p:txBody>
          </p:sp>
          <p:pic>
            <p:nvPicPr>
              <p:cNvPr id="617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 y="1440"/>
                <a:ext cx="5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pic>
          <p:nvPicPr>
            <p:cNvPr id="615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 y="2110"/>
              <a:ext cx="396"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19144" name="Text Box 8"/>
            <p:cNvSpPr txBox="1">
              <a:spLocks noChangeArrowheads="1"/>
            </p:cNvSpPr>
            <p:nvPr/>
          </p:nvSpPr>
          <p:spPr bwMode="auto">
            <a:xfrm>
              <a:off x="162" y="1930"/>
              <a:ext cx="553" cy="144"/>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Upper Air</a:t>
              </a:r>
            </a:p>
          </p:txBody>
        </p:sp>
        <p:grpSp>
          <p:nvGrpSpPr>
            <p:cNvPr id="6158" name="Group 9"/>
            <p:cNvGrpSpPr>
              <a:grpSpLocks noChangeAspect="1"/>
            </p:cNvGrpSpPr>
            <p:nvPr/>
          </p:nvGrpSpPr>
          <p:grpSpPr bwMode="auto">
            <a:xfrm>
              <a:off x="144" y="3504"/>
              <a:ext cx="553" cy="515"/>
              <a:chOff x="576" y="1584"/>
              <a:chExt cx="720" cy="671"/>
            </a:xfrm>
          </p:grpSpPr>
          <p:sp>
            <p:nvSpPr>
              <p:cNvPr id="219146" name="Text Box 10"/>
              <p:cNvSpPr txBox="1">
                <a:spLocks noChangeArrowheads="1"/>
              </p:cNvSpPr>
              <p:nvPr/>
            </p:nvSpPr>
            <p:spPr bwMode="auto">
              <a:xfrm>
                <a:off x="576" y="1584"/>
                <a:ext cx="720" cy="194"/>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Sfc Obs</a:t>
                </a:r>
              </a:p>
            </p:txBody>
          </p:sp>
          <p:pic>
            <p:nvPicPr>
              <p:cNvPr id="6176" name="Picture 11"/>
              <p:cNvPicPr>
                <a:picLocks noChangeAspect="1" noChangeArrowheads="1"/>
              </p:cNvPicPr>
              <p:nvPr/>
            </p:nvPicPr>
            <p:blipFill>
              <a:blip r:embed="rId8">
                <a:extLst>
                  <a:ext uri="{28A0092B-C50C-407E-A947-70E740481C1C}">
                    <a14:useLocalDpi xmlns:a14="http://schemas.microsoft.com/office/drawing/2010/main" val="0"/>
                  </a:ext>
                </a:extLst>
              </a:blip>
              <a:srcRect b="26918"/>
              <a:stretch>
                <a:fillRect/>
              </a:stretch>
            </p:blipFill>
            <p:spPr bwMode="auto">
              <a:xfrm>
                <a:off x="717" y="1776"/>
                <a:ext cx="439"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6159" name="Group 12"/>
            <p:cNvGrpSpPr>
              <a:grpSpLocks noChangeAspect="1"/>
            </p:cNvGrpSpPr>
            <p:nvPr/>
          </p:nvGrpSpPr>
          <p:grpSpPr bwMode="auto">
            <a:xfrm>
              <a:off x="158" y="2496"/>
              <a:ext cx="610" cy="515"/>
              <a:chOff x="528" y="1056"/>
              <a:chExt cx="720" cy="609"/>
            </a:xfrm>
          </p:grpSpPr>
          <p:graphicFrame>
            <p:nvGraphicFramePr>
              <p:cNvPr id="6173" name="Object 2"/>
              <p:cNvGraphicFramePr>
                <a:graphicFrameLocks noChangeAspect="1"/>
              </p:cNvGraphicFramePr>
              <p:nvPr/>
            </p:nvGraphicFramePr>
            <p:xfrm>
              <a:off x="588" y="1248"/>
              <a:ext cx="600" cy="417"/>
            </p:xfrm>
            <a:graphic>
              <a:graphicData uri="http://schemas.openxmlformats.org/presentationml/2006/ole">
                <mc:AlternateContent xmlns:mc="http://schemas.openxmlformats.org/markup-compatibility/2006">
                  <mc:Choice xmlns:v="urn:schemas-microsoft-com:vml" Requires="v">
                    <p:oleObj spid="_x0000_s6184" r:id="rId9" imgW="4495800" imgH="3124200" progId="MS_ClipArt_Gallery">
                      <p:embed/>
                    </p:oleObj>
                  </mc:Choice>
                  <mc:Fallback>
                    <p:oleObj r:id="rId9" imgW="4495800" imgH="3124200" progId="MS_ClipArt_Gallery">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 y="1248"/>
                            <a:ext cx="600" cy="417"/>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9150" name="Text Box 14"/>
              <p:cNvSpPr txBox="1">
                <a:spLocks noChangeArrowheads="1"/>
              </p:cNvSpPr>
              <p:nvPr/>
            </p:nvSpPr>
            <p:spPr bwMode="auto">
              <a:xfrm>
                <a:off x="528" y="1056"/>
                <a:ext cx="720" cy="17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Satellite</a:t>
                </a:r>
              </a:p>
            </p:txBody>
          </p:sp>
        </p:grpSp>
        <p:grpSp>
          <p:nvGrpSpPr>
            <p:cNvPr id="6160" name="Group 15"/>
            <p:cNvGrpSpPr>
              <a:grpSpLocks noChangeAspect="1"/>
            </p:cNvGrpSpPr>
            <p:nvPr/>
          </p:nvGrpSpPr>
          <p:grpSpPr bwMode="auto">
            <a:xfrm>
              <a:off x="188" y="2996"/>
              <a:ext cx="449" cy="518"/>
              <a:chOff x="2136" y="1824"/>
              <a:chExt cx="720" cy="738"/>
            </a:xfrm>
          </p:grpSpPr>
          <p:pic>
            <p:nvPicPr>
              <p:cNvPr id="6171"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4" y="2016"/>
                <a:ext cx="664"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53" name="Text Box 17"/>
              <p:cNvSpPr txBox="1">
                <a:spLocks noChangeArrowheads="1"/>
              </p:cNvSpPr>
              <p:nvPr/>
            </p:nvSpPr>
            <p:spPr bwMode="auto">
              <a:xfrm>
                <a:off x="2136" y="1824"/>
                <a:ext cx="720" cy="20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Models</a:t>
                </a:r>
              </a:p>
            </p:txBody>
          </p:sp>
        </p:grpSp>
        <p:grpSp>
          <p:nvGrpSpPr>
            <p:cNvPr id="6161" name="Group 18"/>
            <p:cNvGrpSpPr>
              <a:grpSpLocks noChangeAspect="1"/>
            </p:cNvGrpSpPr>
            <p:nvPr/>
          </p:nvGrpSpPr>
          <p:grpSpPr bwMode="auto">
            <a:xfrm>
              <a:off x="255" y="1440"/>
              <a:ext cx="340" cy="515"/>
              <a:chOff x="356" y="1104"/>
              <a:chExt cx="412" cy="624"/>
            </a:xfrm>
          </p:grpSpPr>
          <p:grpSp>
            <p:nvGrpSpPr>
              <p:cNvPr id="6163" name="Group 19"/>
              <p:cNvGrpSpPr>
                <a:grpSpLocks noChangeAspect="1"/>
              </p:cNvGrpSpPr>
              <p:nvPr/>
            </p:nvGrpSpPr>
            <p:grpSpPr bwMode="auto">
              <a:xfrm>
                <a:off x="384" y="1104"/>
                <a:ext cx="370" cy="594"/>
                <a:chOff x="432" y="192"/>
                <a:chExt cx="748" cy="1152"/>
              </a:xfrm>
            </p:grpSpPr>
            <p:pic>
              <p:nvPicPr>
                <p:cNvPr id="6165"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 y="192"/>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 y="768"/>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2" y="768"/>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0" y="768"/>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 y="192"/>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0" y="192"/>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64" name="Rectangle 26"/>
              <p:cNvSpPr>
                <a:spLocks noChangeAspect="1" noChangeArrowheads="1"/>
              </p:cNvSpPr>
              <p:nvPr/>
            </p:nvSpPr>
            <p:spPr bwMode="auto">
              <a:xfrm>
                <a:off x="356" y="1104"/>
                <a:ext cx="412" cy="624"/>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4"/>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5"/>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endParaRPr lang="en-US" altLang="en-US" sz="1400"/>
              </a:p>
            </p:txBody>
          </p:sp>
        </p:grpSp>
        <p:sp>
          <p:nvSpPr>
            <p:cNvPr id="219163" name="Text Box 27"/>
            <p:cNvSpPr txBox="1">
              <a:spLocks noChangeArrowheads="1"/>
            </p:cNvSpPr>
            <p:nvPr/>
          </p:nvSpPr>
          <p:spPr bwMode="auto">
            <a:xfrm>
              <a:off x="129" y="1249"/>
              <a:ext cx="912" cy="273"/>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Arial" charset="0"/>
                  <a:ea typeface="ＭＳ Ｐゴシック" charset="0"/>
                  <a:cs typeface="Times New Roman" charset="0"/>
                </a:defRPr>
              </a:lvl1pPr>
              <a:lvl2pPr marL="37931725" indent="-37474525" eaLnBrk="0" hangingPunct="0">
                <a:defRPr sz="1400" i="1" baseline="-25000">
                  <a:solidFill>
                    <a:schemeClr val="tx1"/>
                  </a:solidFill>
                  <a:latin typeface="Arial" charset="0"/>
                  <a:ea typeface="Times New Roman" charset="0"/>
                  <a:cs typeface="Times New Roman" charset="0"/>
                </a:defRPr>
              </a:lvl2pPr>
              <a:lvl3pPr eaLnBrk="0" hangingPunct="0">
                <a:defRPr sz="1400" i="1" baseline="-25000">
                  <a:solidFill>
                    <a:schemeClr val="tx1"/>
                  </a:solidFill>
                  <a:latin typeface="Arial" charset="0"/>
                  <a:ea typeface="Times New Roman" charset="0"/>
                  <a:cs typeface="Times New Roman" charset="0"/>
                </a:defRPr>
              </a:lvl3pPr>
              <a:lvl4pPr eaLnBrk="0" hangingPunct="0">
                <a:defRPr sz="1400" i="1" baseline="-25000">
                  <a:solidFill>
                    <a:schemeClr val="tx1"/>
                  </a:solidFill>
                  <a:latin typeface="Arial" charset="0"/>
                  <a:ea typeface="Times New Roman" charset="0"/>
                  <a:cs typeface="Times New Roman" charset="0"/>
                </a:defRPr>
              </a:lvl4pPr>
              <a:lvl5pPr eaLnBrk="0" hangingPunct="0">
                <a:defRPr sz="1400" i="1" baseline="-250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1400" i="1" baseline="-250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1400" i="1" baseline="-250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1400" i="1" baseline="-250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1400" i="1" baseline="-25000">
                  <a:solidFill>
                    <a:schemeClr val="tx1"/>
                  </a:solidFill>
                  <a:latin typeface="Arial" charset="0"/>
                  <a:ea typeface="Times New Roman" charset="0"/>
                  <a:cs typeface="Times New Roman" charset="0"/>
                </a:defRPr>
              </a:lvl9pPr>
            </a:lstStyle>
            <a:p>
              <a:pPr eaLnBrk="1" hangingPunct="1">
                <a:spcBef>
                  <a:spcPct val="50000"/>
                </a:spcBef>
                <a:defRPr/>
              </a:pPr>
              <a:r>
                <a:rPr lang="en-US" dirty="0" smtClean="0">
                  <a:effectLst>
                    <a:outerShdw blurRad="38100" dist="38100" dir="2700000" algn="tl">
                      <a:srgbClr val="DDDDDD"/>
                    </a:outerShdw>
                  </a:effectLst>
                  <a:latin typeface="Times New Roman" charset="0"/>
                </a:rPr>
                <a:t> Radar Networks</a:t>
              </a:r>
            </a:p>
            <a:p>
              <a:pPr eaLnBrk="1" hangingPunct="1">
                <a:spcBef>
                  <a:spcPct val="50000"/>
                </a:spcBef>
                <a:defRPr/>
              </a:pPr>
              <a:endParaRPr lang="en-US" dirty="0" smtClean="0">
                <a:effectLst>
                  <a:outerShdw blurRad="38100" dist="38100" dir="2700000" algn="tl">
                    <a:srgbClr val="DDDDDD"/>
                  </a:outerShdw>
                </a:effectLst>
                <a:latin typeface="Times New Roman" charset="0"/>
              </a:endParaRPr>
            </a:p>
          </p:txBody>
        </p:sp>
      </p:grpSp>
      <p:sp>
        <p:nvSpPr>
          <p:cNvPr id="6150" name="Rectangle 60"/>
          <p:cNvSpPr>
            <a:spLocks noChangeArrowheads="1"/>
          </p:cNvSpPr>
          <p:nvPr/>
        </p:nvSpPr>
        <p:spPr bwMode="auto">
          <a:xfrm>
            <a:off x="2667000" y="47097"/>
            <a:ext cx="624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4"/>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5"/>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algn="r">
              <a:lnSpc>
                <a:spcPct val="85000"/>
              </a:lnSpc>
              <a:spcBef>
                <a:spcPct val="0"/>
              </a:spcBef>
            </a:pPr>
            <a:r>
              <a:rPr lang="en-US" altLang="en-US" sz="2400" i="0" baseline="0" dirty="0">
                <a:solidFill>
                  <a:srgbClr val="003366"/>
                </a:solidFill>
                <a:latin typeface="TradeGothicBold" pitchFamily="2" charset="0"/>
              </a:rPr>
              <a:t>Integrated multiple sensor approach to high resolution rendering of storms and weather</a:t>
            </a:r>
            <a:endParaRPr lang="en-US" altLang="en-US" sz="4000" i="0" baseline="0" dirty="0">
              <a:solidFill>
                <a:srgbClr val="003366"/>
              </a:solidFill>
              <a:latin typeface="TradeGothicBold" pitchFamily="2" charset="0"/>
            </a:endParaRPr>
          </a:p>
        </p:txBody>
      </p:sp>
      <p:pic>
        <p:nvPicPr>
          <p:cNvPr id="35" name="Picture 34" descr="CREF_20080531_120000_46.000000-90.00000038.000000_61-partial483026486.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10603" y="1219200"/>
            <a:ext cx="6654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CREF_20080531_120000_46.000000-90.00000038.000000_381-partial719269983.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810603" y="1219200"/>
            <a:ext cx="6654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8" descr="CREF_20080531_120000_46.000000-90.00000038.000000_1021-partial105523583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10603" y="1232364"/>
            <a:ext cx="6654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5" descr="NSSL.eps"/>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dissolve">
                                      <p:cBhvr>
                                        <p:cTn id="11" dur="500"/>
                                        <p:tgtEl>
                                          <p:spTgt spid="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2778"/>
                                        </p:tgtEl>
                                        <p:attrNameLst>
                                          <p:attrName>style.visibility</p:attrName>
                                        </p:attrNameLst>
                                      </p:cBhvr>
                                      <p:to>
                                        <p:strVal val="visible"/>
                                      </p:to>
                                    </p:set>
                                    <p:animEffect transition="in" filter="dissolve">
                                      <p:cBhvr>
                                        <p:cTn id="16"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p:cNvSpPr txBox="1">
            <a:spLocks noGrp="1" noChangeArrowheads="1"/>
          </p:cNvSpPr>
          <p:nvPr/>
        </p:nvSpPr>
        <p:spPr bwMode="auto">
          <a:xfrm>
            <a:off x="304800"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5"/>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6"/>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baseline="0">
                <a:solidFill>
                  <a:schemeClr val="bg1"/>
                </a:solidFill>
                <a:latin typeface="Arial" charset="0"/>
                <a:cs typeface="Times New Roman" pitchFamily="18" charset="0"/>
              </a:rPr>
              <a:t>NSSL MRMS System Briefing June 8, 2010</a:t>
            </a:r>
          </a:p>
        </p:txBody>
      </p:sp>
      <p:sp>
        <p:nvSpPr>
          <p:cNvPr id="7171" name="Rectangle 7"/>
          <p:cNvSpPr txBox="1">
            <a:spLocks noGrp="1"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5"/>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6"/>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0B1A0157-DA99-4EC7-9D40-F8ED3CBB74C4}" type="slidenum">
              <a:rPr lang="en-US" altLang="en-US" sz="1200" i="0" baseline="0">
                <a:solidFill>
                  <a:schemeClr val="bg1"/>
                </a:solidFill>
                <a:latin typeface="Arial" charset="0"/>
                <a:cs typeface="Times New Roman" pitchFamily="18" charset="0"/>
              </a:rPr>
              <a:pPr eaLnBrk="1" hangingPunct="1">
                <a:spcBef>
                  <a:spcPct val="0"/>
                </a:spcBef>
              </a:pPr>
              <a:t>11</a:t>
            </a:fld>
            <a:endParaRPr lang="en-US" altLang="en-US" sz="1200" i="0" baseline="0">
              <a:solidFill>
                <a:schemeClr val="bg1"/>
              </a:solidFill>
              <a:latin typeface="Arial" charset="0"/>
              <a:cs typeface="Times New Roman" pitchFamily="18" charset="0"/>
            </a:endParaRPr>
          </a:p>
        </p:txBody>
      </p:sp>
      <p:sp>
        <p:nvSpPr>
          <p:cNvPr id="7172" name="Slide Number Placeholder 31"/>
          <p:cNvSpPr txBox="1">
            <a:spLocks noGrp="1"/>
          </p:cNvSpPr>
          <p:nvPr/>
        </p:nvSpPr>
        <p:spPr bwMode="auto">
          <a:xfrm>
            <a:off x="8610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5"/>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6"/>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2A483090-5810-46B8-9650-61A59C5C0A2B}" type="slidenum">
              <a:rPr lang="en-US" altLang="en-US" sz="1200" i="0" baseline="0">
                <a:solidFill>
                  <a:schemeClr val="bg1"/>
                </a:solidFill>
                <a:latin typeface="Arial" charset="0"/>
                <a:cs typeface="Times New Roman" pitchFamily="18" charset="0"/>
              </a:rPr>
              <a:pPr eaLnBrk="1" hangingPunct="1">
                <a:spcBef>
                  <a:spcPct val="0"/>
                </a:spcBef>
              </a:pPr>
              <a:t>11</a:t>
            </a:fld>
            <a:endParaRPr lang="en-US" altLang="en-US" sz="1200" i="0" baseline="0">
              <a:solidFill>
                <a:schemeClr val="bg1"/>
              </a:solidFill>
              <a:latin typeface="Arial" charset="0"/>
              <a:cs typeface="Times New Roman" pitchFamily="18" charset="0"/>
            </a:endParaRPr>
          </a:p>
        </p:txBody>
      </p:sp>
      <p:grpSp>
        <p:nvGrpSpPr>
          <p:cNvPr id="7174" name="Group 33"/>
          <p:cNvGrpSpPr>
            <a:grpSpLocks/>
          </p:cNvGrpSpPr>
          <p:nvPr/>
        </p:nvGrpSpPr>
        <p:grpSpPr bwMode="auto">
          <a:xfrm>
            <a:off x="152400" y="1143000"/>
            <a:ext cx="1524000" cy="5287963"/>
            <a:chOff x="96" y="749"/>
            <a:chExt cx="960" cy="3331"/>
          </a:xfrm>
        </p:grpSpPr>
        <p:sp>
          <p:nvSpPr>
            <p:cNvPr id="7177" name="AutoShape 2"/>
            <p:cNvSpPr>
              <a:spLocks noChangeArrowheads="1"/>
            </p:cNvSpPr>
            <p:nvPr/>
          </p:nvSpPr>
          <p:spPr bwMode="auto">
            <a:xfrm>
              <a:off x="96" y="768"/>
              <a:ext cx="960" cy="3312"/>
            </a:xfrm>
            <a:prstGeom prst="rightArrowCallout">
              <a:avLst>
                <a:gd name="adj1" fmla="val 88263"/>
                <a:gd name="adj2" fmla="val 57420"/>
                <a:gd name="adj3" fmla="val 17028"/>
                <a:gd name="adj4" fmla="val 73190"/>
              </a:avLst>
            </a:prstGeom>
            <a:solidFill>
              <a:schemeClr val="accent2">
                <a:alpha val="18039"/>
              </a:schemeClr>
            </a:solidFill>
            <a:ln w="12700">
              <a:solidFill>
                <a:schemeClr val="tx1"/>
              </a:solidFill>
              <a:miter lim="800000"/>
              <a:headEnd/>
              <a:tailEnd/>
            </a:ln>
          </p:spPr>
          <p:txBody>
            <a:bodyPr wrap="none"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5"/>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6"/>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endParaRPr lang="en-US" altLang="en-US" sz="1400"/>
            </a:p>
          </p:txBody>
        </p:sp>
        <p:grpSp>
          <p:nvGrpSpPr>
            <p:cNvPr id="7178" name="Group 3"/>
            <p:cNvGrpSpPr>
              <a:grpSpLocks noChangeAspect="1"/>
            </p:cNvGrpSpPr>
            <p:nvPr/>
          </p:nvGrpSpPr>
          <p:grpSpPr bwMode="auto">
            <a:xfrm>
              <a:off x="192" y="749"/>
              <a:ext cx="443" cy="517"/>
              <a:chOff x="1344" y="1248"/>
              <a:chExt cx="720" cy="768"/>
            </a:xfrm>
          </p:grpSpPr>
          <p:sp>
            <p:nvSpPr>
              <p:cNvPr id="219140" name="Text Box 4"/>
              <p:cNvSpPr txBox="1">
                <a:spLocks noChangeArrowheads="1"/>
              </p:cNvSpPr>
              <p:nvPr/>
            </p:nvSpPr>
            <p:spPr bwMode="auto">
              <a:xfrm>
                <a:off x="1344" y="1248"/>
                <a:ext cx="720" cy="214"/>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Lightning</a:t>
                </a:r>
              </a:p>
            </p:txBody>
          </p:sp>
          <p:pic>
            <p:nvPicPr>
              <p:cNvPr id="72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7" y="1440"/>
                <a:ext cx="5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pic>
          <p:nvPicPr>
            <p:cNvPr id="71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 y="2110"/>
              <a:ext cx="396"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19144" name="Text Box 8"/>
            <p:cNvSpPr txBox="1">
              <a:spLocks noChangeArrowheads="1"/>
            </p:cNvSpPr>
            <p:nvPr/>
          </p:nvSpPr>
          <p:spPr bwMode="auto">
            <a:xfrm>
              <a:off x="162" y="1930"/>
              <a:ext cx="553" cy="144"/>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Upper Air</a:t>
              </a:r>
            </a:p>
          </p:txBody>
        </p:sp>
        <p:grpSp>
          <p:nvGrpSpPr>
            <p:cNvPr id="7181" name="Group 9"/>
            <p:cNvGrpSpPr>
              <a:grpSpLocks noChangeAspect="1"/>
            </p:cNvGrpSpPr>
            <p:nvPr/>
          </p:nvGrpSpPr>
          <p:grpSpPr bwMode="auto">
            <a:xfrm>
              <a:off x="144" y="3504"/>
              <a:ext cx="553" cy="515"/>
              <a:chOff x="576" y="1584"/>
              <a:chExt cx="720" cy="671"/>
            </a:xfrm>
          </p:grpSpPr>
          <p:sp>
            <p:nvSpPr>
              <p:cNvPr id="219146" name="Text Box 10"/>
              <p:cNvSpPr txBox="1">
                <a:spLocks noChangeArrowheads="1"/>
              </p:cNvSpPr>
              <p:nvPr/>
            </p:nvSpPr>
            <p:spPr bwMode="auto">
              <a:xfrm>
                <a:off x="576" y="1584"/>
                <a:ext cx="720" cy="194"/>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Sfc Obs</a:t>
                </a:r>
              </a:p>
            </p:txBody>
          </p:sp>
          <p:pic>
            <p:nvPicPr>
              <p:cNvPr id="7199" name="Picture 11"/>
              <p:cNvPicPr>
                <a:picLocks noChangeAspect="1" noChangeArrowheads="1"/>
              </p:cNvPicPr>
              <p:nvPr/>
            </p:nvPicPr>
            <p:blipFill>
              <a:blip r:embed="rId9">
                <a:extLst>
                  <a:ext uri="{28A0092B-C50C-407E-A947-70E740481C1C}">
                    <a14:useLocalDpi xmlns:a14="http://schemas.microsoft.com/office/drawing/2010/main" val="0"/>
                  </a:ext>
                </a:extLst>
              </a:blip>
              <a:srcRect b="26918"/>
              <a:stretch>
                <a:fillRect/>
              </a:stretch>
            </p:blipFill>
            <p:spPr bwMode="auto">
              <a:xfrm>
                <a:off x="717" y="1776"/>
                <a:ext cx="439"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7182" name="Group 12"/>
            <p:cNvGrpSpPr>
              <a:grpSpLocks noChangeAspect="1"/>
            </p:cNvGrpSpPr>
            <p:nvPr/>
          </p:nvGrpSpPr>
          <p:grpSpPr bwMode="auto">
            <a:xfrm>
              <a:off x="158" y="2496"/>
              <a:ext cx="610" cy="515"/>
              <a:chOff x="528" y="1056"/>
              <a:chExt cx="720" cy="609"/>
            </a:xfrm>
          </p:grpSpPr>
          <p:graphicFrame>
            <p:nvGraphicFramePr>
              <p:cNvPr id="7196" name="Object 2"/>
              <p:cNvGraphicFramePr>
                <a:graphicFrameLocks noChangeAspect="1"/>
              </p:cNvGraphicFramePr>
              <p:nvPr/>
            </p:nvGraphicFramePr>
            <p:xfrm>
              <a:off x="588" y="1248"/>
              <a:ext cx="600" cy="417"/>
            </p:xfrm>
            <a:graphic>
              <a:graphicData uri="http://schemas.openxmlformats.org/presentationml/2006/ole">
                <mc:AlternateContent xmlns:mc="http://schemas.openxmlformats.org/markup-compatibility/2006">
                  <mc:Choice xmlns:v="urn:schemas-microsoft-com:vml" Requires="v">
                    <p:oleObj spid="_x0000_s7207" r:id="rId10" imgW="4495800" imgH="3124200" progId="MS_ClipArt_Gallery">
                      <p:embed/>
                    </p:oleObj>
                  </mc:Choice>
                  <mc:Fallback>
                    <p:oleObj r:id="rId10" imgW="4495800" imgH="3124200" progId="MS_ClipArt_Gallery">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 y="1248"/>
                            <a:ext cx="600" cy="417"/>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9150" name="Text Box 14"/>
              <p:cNvSpPr txBox="1">
                <a:spLocks noChangeArrowheads="1"/>
              </p:cNvSpPr>
              <p:nvPr/>
            </p:nvSpPr>
            <p:spPr bwMode="auto">
              <a:xfrm>
                <a:off x="528" y="1056"/>
                <a:ext cx="720" cy="17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Satellite</a:t>
                </a:r>
              </a:p>
            </p:txBody>
          </p:sp>
        </p:grpSp>
        <p:grpSp>
          <p:nvGrpSpPr>
            <p:cNvPr id="7183" name="Group 15"/>
            <p:cNvGrpSpPr>
              <a:grpSpLocks noChangeAspect="1"/>
            </p:cNvGrpSpPr>
            <p:nvPr/>
          </p:nvGrpSpPr>
          <p:grpSpPr bwMode="auto">
            <a:xfrm>
              <a:off x="188" y="2996"/>
              <a:ext cx="449" cy="518"/>
              <a:chOff x="2136" y="1824"/>
              <a:chExt cx="720" cy="738"/>
            </a:xfrm>
          </p:grpSpPr>
          <p:pic>
            <p:nvPicPr>
              <p:cNvPr id="7194"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4" y="2016"/>
                <a:ext cx="664"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53" name="Text Box 17"/>
              <p:cNvSpPr txBox="1">
                <a:spLocks noChangeArrowheads="1"/>
              </p:cNvSpPr>
              <p:nvPr/>
            </p:nvSpPr>
            <p:spPr bwMode="auto">
              <a:xfrm>
                <a:off x="2136" y="1824"/>
                <a:ext cx="720" cy="20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Models</a:t>
                </a:r>
              </a:p>
            </p:txBody>
          </p:sp>
        </p:grpSp>
        <p:grpSp>
          <p:nvGrpSpPr>
            <p:cNvPr id="7184" name="Group 18"/>
            <p:cNvGrpSpPr>
              <a:grpSpLocks noChangeAspect="1"/>
            </p:cNvGrpSpPr>
            <p:nvPr/>
          </p:nvGrpSpPr>
          <p:grpSpPr bwMode="auto">
            <a:xfrm>
              <a:off x="255" y="1440"/>
              <a:ext cx="340" cy="515"/>
              <a:chOff x="356" y="1104"/>
              <a:chExt cx="412" cy="624"/>
            </a:xfrm>
          </p:grpSpPr>
          <p:grpSp>
            <p:nvGrpSpPr>
              <p:cNvPr id="7186" name="Group 19"/>
              <p:cNvGrpSpPr>
                <a:grpSpLocks noChangeAspect="1"/>
              </p:cNvGrpSpPr>
              <p:nvPr/>
            </p:nvGrpSpPr>
            <p:grpSpPr bwMode="auto">
              <a:xfrm>
                <a:off x="384" y="1104"/>
                <a:ext cx="370" cy="594"/>
                <a:chOff x="432" y="192"/>
                <a:chExt cx="748" cy="1152"/>
              </a:xfrm>
            </p:grpSpPr>
            <p:pic>
              <p:nvPicPr>
                <p:cNvPr id="7188"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 y="192"/>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 y="768"/>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2" y="768"/>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0" y="768"/>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2" y="192"/>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0" y="192"/>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87" name="Rectangle 26"/>
              <p:cNvSpPr>
                <a:spLocks noChangeAspect="1" noChangeArrowheads="1"/>
              </p:cNvSpPr>
              <p:nvPr/>
            </p:nvSpPr>
            <p:spPr bwMode="auto">
              <a:xfrm>
                <a:off x="356" y="1104"/>
                <a:ext cx="412" cy="624"/>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5"/>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6"/>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endParaRPr lang="en-US" altLang="en-US" sz="1400"/>
              </a:p>
            </p:txBody>
          </p:sp>
        </p:grpSp>
        <p:sp>
          <p:nvSpPr>
            <p:cNvPr id="219163" name="Text Box 27"/>
            <p:cNvSpPr txBox="1">
              <a:spLocks noChangeArrowheads="1"/>
            </p:cNvSpPr>
            <p:nvPr/>
          </p:nvSpPr>
          <p:spPr bwMode="auto">
            <a:xfrm>
              <a:off x="129" y="1249"/>
              <a:ext cx="912" cy="273"/>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Arial" charset="0"/>
                  <a:ea typeface="ＭＳ Ｐゴシック" charset="0"/>
                  <a:cs typeface="Times New Roman" charset="0"/>
                </a:defRPr>
              </a:lvl1pPr>
              <a:lvl2pPr marL="37931725" indent="-37474525" eaLnBrk="0" hangingPunct="0">
                <a:defRPr sz="1400" i="1" baseline="-25000">
                  <a:solidFill>
                    <a:schemeClr val="tx1"/>
                  </a:solidFill>
                  <a:latin typeface="Arial" charset="0"/>
                  <a:ea typeface="Times New Roman" charset="0"/>
                  <a:cs typeface="Times New Roman" charset="0"/>
                </a:defRPr>
              </a:lvl2pPr>
              <a:lvl3pPr eaLnBrk="0" hangingPunct="0">
                <a:defRPr sz="1400" i="1" baseline="-25000">
                  <a:solidFill>
                    <a:schemeClr val="tx1"/>
                  </a:solidFill>
                  <a:latin typeface="Arial" charset="0"/>
                  <a:ea typeface="Times New Roman" charset="0"/>
                  <a:cs typeface="Times New Roman" charset="0"/>
                </a:defRPr>
              </a:lvl3pPr>
              <a:lvl4pPr eaLnBrk="0" hangingPunct="0">
                <a:defRPr sz="1400" i="1" baseline="-25000">
                  <a:solidFill>
                    <a:schemeClr val="tx1"/>
                  </a:solidFill>
                  <a:latin typeface="Arial" charset="0"/>
                  <a:ea typeface="Times New Roman" charset="0"/>
                  <a:cs typeface="Times New Roman" charset="0"/>
                </a:defRPr>
              </a:lvl4pPr>
              <a:lvl5pPr eaLnBrk="0" hangingPunct="0">
                <a:defRPr sz="1400" i="1" baseline="-250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1400" i="1" baseline="-250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1400" i="1" baseline="-250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1400" i="1" baseline="-250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1400" i="1" baseline="-25000">
                  <a:solidFill>
                    <a:schemeClr val="tx1"/>
                  </a:solidFill>
                  <a:latin typeface="Arial" charset="0"/>
                  <a:ea typeface="Times New Roman" charset="0"/>
                  <a:cs typeface="Times New Roman" charset="0"/>
                </a:defRPr>
              </a:lvl9pPr>
            </a:lstStyle>
            <a:p>
              <a:pPr eaLnBrk="1" hangingPunct="1">
                <a:spcBef>
                  <a:spcPct val="50000"/>
                </a:spcBef>
                <a:defRPr/>
              </a:pPr>
              <a:r>
                <a:rPr lang="en-US" dirty="0" smtClean="0">
                  <a:effectLst>
                    <a:outerShdw blurRad="38100" dist="38100" dir="2700000" algn="tl">
                      <a:srgbClr val="DDDDDD"/>
                    </a:outerShdw>
                  </a:effectLst>
                  <a:latin typeface="Times New Roman" charset="0"/>
                </a:rPr>
                <a:t> Radar Networks</a:t>
              </a:r>
            </a:p>
            <a:p>
              <a:pPr eaLnBrk="1" hangingPunct="1">
                <a:spcBef>
                  <a:spcPct val="50000"/>
                </a:spcBef>
                <a:defRPr/>
              </a:pPr>
              <a:endParaRPr lang="en-US" dirty="0" smtClean="0">
                <a:effectLst>
                  <a:outerShdw blurRad="38100" dist="38100" dir="2700000" algn="tl">
                    <a:srgbClr val="DDDDDD"/>
                  </a:outerShdw>
                </a:effectLst>
                <a:latin typeface="Times New Roman" charset="0"/>
              </a:endParaRPr>
            </a:p>
          </p:txBody>
        </p:sp>
      </p:grpSp>
      <p:sp>
        <p:nvSpPr>
          <p:cNvPr id="7175" name="TextBox 31"/>
          <p:cNvSpPr txBox="1">
            <a:spLocks noChangeArrowheads="1"/>
          </p:cNvSpPr>
          <p:nvPr/>
        </p:nvSpPr>
        <p:spPr bwMode="auto">
          <a:xfrm>
            <a:off x="3789363" y="3360738"/>
            <a:ext cx="1200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5"/>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6"/>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400">
                <a:latin typeface="Arial" charset="0"/>
                <a:cs typeface="Times New Roman" pitchFamily="18" charset="0"/>
              </a:rPr>
              <a:t>InsertMRMS_Loop3</a:t>
            </a:r>
          </a:p>
        </p:txBody>
      </p:sp>
      <p:pic>
        <p:nvPicPr>
          <p:cNvPr id="36873" name="MRMS_Loop_pres3.mov" descr="/Users/kenhoward/Desktop/MRMS_Loop_pres3.mov">
            <a:hlinkClick r:id="" action="ppaction://media"/>
          </p:cNvPr>
          <p:cNvPicPr>
            <a:picLocks noChangeAspect="1" noChangeArrowheads="1"/>
          </p:cNvPicPr>
          <p:nvPr>
            <a:quickTimeFile r:link="rId2"/>
          </p:nvPr>
        </p:nvPicPr>
        <p:blipFill>
          <a:blip r:embed="rId14">
            <a:extLst>
              <a:ext uri="{28A0092B-C50C-407E-A947-70E740481C1C}">
                <a14:useLocalDpi xmlns:a14="http://schemas.microsoft.com/office/drawing/2010/main" val="0"/>
              </a:ext>
            </a:extLst>
          </a:blip>
          <a:srcRect/>
          <a:stretch>
            <a:fillRect/>
          </a:stretch>
        </p:blipFill>
        <p:spPr bwMode="auto">
          <a:xfrm>
            <a:off x="1828800" y="1219201"/>
            <a:ext cx="665629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60"/>
          <p:cNvSpPr>
            <a:spLocks noChangeArrowheads="1"/>
          </p:cNvSpPr>
          <p:nvPr/>
        </p:nvSpPr>
        <p:spPr bwMode="auto">
          <a:xfrm>
            <a:off x="2667000" y="47097"/>
            <a:ext cx="624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5"/>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6"/>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algn="r">
              <a:lnSpc>
                <a:spcPct val="85000"/>
              </a:lnSpc>
              <a:spcBef>
                <a:spcPct val="0"/>
              </a:spcBef>
            </a:pPr>
            <a:r>
              <a:rPr lang="en-US" altLang="en-US" sz="2400" i="0" baseline="0" dirty="0">
                <a:solidFill>
                  <a:srgbClr val="003366"/>
                </a:solidFill>
                <a:latin typeface="TradeGothicBold" pitchFamily="2" charset="0"/>
              </a:rPr>
              <a:t>Integrated multiple sensor approach to high resolution rendering of storms and weather</a:t>
            </a:r>
            <a:endParaRPr lang="en-US" altLang="en-US" sz="4000" i="0" baseline="0" dirty="0">
              <a:solidFill>
                <a:srgbClr val="003366"/>
              </a:solidFill>
              <a:latin typeface="TradeGothicBold" pitchFamily="2" charset="0"/>
            </a:endParaRPr>
          </a:p>
        </p:txBody>
      </p:sp>
      <p:pic>
        <p:nvPicPr>
          <p:cNvPr id="35" name="Picture 25" descr="NSSL.eps"/>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000" fill="hold"/>
                                        <p:tgtEl>
                                          <p:spTgt spid="3687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6873"/>
                </p:tgtEl>
              </p:cMediaNode>
            </p:video>
            <p:seq concurrent="1" nextAc="seek">
              <p:cTn id="8" restart="whenNotActive" fill="hold" evtFilter="cancelBubble" nodeType="interactiveSeq">
                <p:stCondLst>
                  <p:cond evt="onClick" delay="0">
                    <p:tgtEl>
                      <p:spTgt spid="3687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6873"/>
                                        </p:tgtEl>
                                      </p:cBhvr>
                                    </p:cmd>
                                  </p:childTnLst>
                                </p:cTn>
                              </p:par>
                            </p:childTnLst>
                          </p:cTn>
                        </p:par>
                      </p:childTnLst>
                    </p:cTn>
                  </p:par>
                </p:childTnLst>
              </p:cTn>
              <p:nextCondLst>
                <p:cond evt="onClick" delay="0">
                  <p:tgtEl>
                    <p:spTgt spid="3687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txBox="1">
            <a:spLocks noGrp="1" noChangeArrowheads="1"/>
          </p:cNvSpPr>
          <p:nvPr/>
        </p:nvSpPr>
        <p:spPr bwMode="auto">
          <a:xfrm>
            <a:off x="304800" y="65532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4"/>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5"/>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baseline="0">
                <a:solidFill>
                  <a:schemeClr val="bg1"/>
                </a:solidFill>
                <a:latin typeface="Arial" charset="0"/>
                <a:cs typeface="Times New Roman" pitchFamily="18" charset="0"/>
              </a:rPr>
              <a:t>NSSL MRMS System Briefing June 8, 2010</a:t>
            </a:r>
          </a:p>
        </p:txBody>
      </p:sp>
      <p:sp>
        <p:nvSpPr>
          <p:cNvPr id="8195" name="Rectangle 7"/>
          <p:cNvSpPr txBox="1">
            <a:spLocks noGrp="1" noChangeArrowheads="1"/>
          </p:cNvSpPr>
          <p:nvPr/>
        </p:nvSpPr>
        <p:spPr bwMode="auto">
          <a:xfrm>
            <a:off x="8610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4"/>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5"/>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A4BDEE36-7578-4E91-A096-45341D0D07BA}" type="slidenum">
              <a:rPr lang="en-US" altLang="en-US" sz="1200" i="0" baseline="0">
                <a:solidFill>
                  <a:schemeClr val="bg1"/>
                </a:solidFill>
                <a:latin typeface="Arial" charset="0"/>
                <a:cs typeface="Times New Roman" pitchFamily="18" charset="0"/>
              </a:rPr>
              <a:pPr eaLnBrk="1" hangingPunct="1">
                <a:spcBef>
                  <a:spcPct val="0"/>
                </a:spcBef>
              </a:pPr>
              <a:t>12</a:t>
            </a:fld>
            <a:endParaRPr lang="en-US" altLang="en-US" sz="1200" i="0" baseline="0">
              <a:solidFill>
                <a:schemeClr val="bg1"/>
              </a:solidFill>
              <a:latin typeface="Arial" charset="0"/>
              <a:cs typeface="Times New Roman" pitchFamily="18" charset="0"/>
            </a:endParaRPr>
          </a:p>
        </p:txBody>
      </p:sp>
      <p:grpSp>
        <p:nvGrpSpPr>
          <p:cNvPr id="8196" name="Group 37"/>
          <p:cNvGrpSpPr>
            <a:grpSpLocks/>
          </p:cNvGrpSpPr>
          <p:nvPr/>
        </p:nvGrpSpPr>
        <p:grpSpPr bwMode="auto">
          <a:xfrm>
            <a:off x="160338" y="1143000"/>
            <a:ext cx="1524000" cy="5287963"/>
            <a:chOff x="96" y="749"/>
            <a:chExt cx="960" cy="3331"/>
          </a:xfrm>
        </p:grpSpPr>
        <p:sp>
          <p:nvSpPr>
            <p:cNvPr id="8205" name="AutoShape 2"/>
            <p:cNvSpPr>
              <a:spLocks noChangeArrowheads="1"/>
            </p:cNvSpPr>
            <p:nvPr/>
          </p:nvSpPr>
          <p:spPr bwMode="auto">
            <a:xfrm>
              <a:off x="96" y="768"/>
              <a:ext cx="960" cy="3312"/>
            </a:xfrm>
            <a:prstGeom prst="rightArrowCallout">
              <a:avLst>
                <a:gd name="adj1" fmla="val 88263"/>
                <a:gd name="adj2" fmla="val 57420"/>
                <a:gd name="adj3" fmla="val 17028"/>
                <a:gd name="adj4" fmla="val 73190"/>
              </a:avLst>
            </a:prstGeom>
            <a:solidFill>
              <a:schemeClr val="accent2">
                <a:alpha val="18039"/>
              </a:schemeClr>
            </a:solidFill>
            <a:ln w="12700">
              <a:solidFill>
                <a:schemeClr val="tx1"/>
              </a:solidFill>
              <a:miter lim="800000"/>
              <a:headEnd/>
              <a:tailEnd/>
            </a:ln>
          </p:spPr>
          <p:txBody>
            <a:bodyPr wrap="none"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4"/>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5"/>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endParaRPr lang="en-US" altLang="en-US" sz="1400"/>
            </a:p>
          </p:txBody>
        </p:sp>
        <p:grpSp>
          <p:nvGrpSpPr>
            <p:cNvPr id="8206" name="Group 3"/>
            <p:cNvGrpSpPr>
              <a:grpSpLocks noChangeAspect="1"/>
            </p:cNvGrpSpPr>
            <p:nvPr/>
          </p:nvGrpSpPr>
          <p:grpSpPr bwMode="auto">
            <a:xfrm>
              <a:off x="192" y="749"/>
              <a:ext cx="443" cy="517"/>
              <a:chOff x="1344" y="1248"/>
              <a:chExt cx="720" cy="768"/>
            </a:xfrm>
          </p:grpSpPr>
          <p:sp>
            <p:nvSpPr>
              <p:cNvPr id="219140" name="Text Box 4"/>
              <p:cNvSpPr txBox="1">
                <a:spLocks noChangeArrowheads="1"/>
              </p:cNvSpPr>
              <p:nvPr/>
            </p:nvSpPr>
            <p:spPr bwMode="auto">
              <a:xfrm>
                <a:off x="1344" y="1248"/>
                <a:ext cx="720" cy="214"/>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Lightning</a:t>
                </a:r>
              </a:p>
            </p:txBody>
          </p:sp>
          <p:pic>
            <p:nvPicPr>
              <p:cNvPr id="82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 y="1440"/>
                <a:ext cx="5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pic>
          <p:nvPicPr>
            <p:cNvPr id="820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 y="2110"/>
              <a:ext cx="396"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19144" name="Text Box 8"/>
            <p:cNvSpPr txBox="1">
              <a:spLocks noChangeArrowheads="1"/>
            </p:cNvSpPr>
            <p:nvPr/>
          </p:nvSpPr>
          <p:spPr bwMode="auto">
            <a:xfrm>
              <a:off x="162" y="1930"/>
              <a:ext cx="553" cy="144"/>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Upper Air</a:t>
              </a:r>
            </a:p>
          </p:txBody>
        </p:sp>
        <p:grpSp>
          <p:nvGrpSpPr>
            <p:cNvPr id="8209" name="Group 9"/>
            <p:cNvGrpSpPr>
              <a:grpSpLocks noChangeAspect="1"/>
            </p:cNvGrpSpPr>
            <p:nvPr/>
          </p:nvGrpSpPr>
          <p:grpSpPr bwMode="auto">
            <a:xfrm>
              <a:off x="144" y="3504"/>
              <a:ext cx="553" cy="515"/>
              <a:chOff x="576" y="1584"/>
              <a:chExt cx="720" cy="671"/>
            </a:xfrm>
          </p:grpSpPr>
          <p:sp>
            <p:nvSpPr>
              <p:cNvPr id="219146" name="Text Box 10"/>
              <p:cNvSpPr txBox="1">
                <a:spLocks noChangeArrowheads="1"/>
              </p:cNvSpPr>
              <p:nvPr/>
            </p:nvSpPr>
            <p:spPr bwMode="auto">
              <a:xfrm>
                <a:off x="576" y="1584"/>
                <a:ext cx="720" cy="194"/>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Sfc Obs</a:t>
                </a:r>
              </a:p>
            </p:txBody>
          </p:sp>
          <p:pic>
            <p:nvPicPr>
              <p:cNvPr id="8227" name="Picture 11"/>
              <p:cNvPicPr>
                <a:picLocks noChangeAspect="1" noChangeArrowheads="1"/>
              </p:cNvPicPr>
              <p:nvPr/>
            </p:nvPicPr>
            <p:blipFill>
              <a:blip r:embed="rId8">
                <a:extLst>
                  <a:ext uri="{28A0092B-C50C-407E-A947-70E740481C1C}">
                    <a14:useLocalDpi xmlns:a14="http://schemas.microsoft.com/office/drawing/2010/main" val="0"/>
                  </a:ext>
                </a:extLst>
              </a:blip>
              <a:srcRect b="26918"/>
              <a:stretch>
                <a:fillRect/>
              </a:stretch>
            </p:blipFill>
            <p:spPr bwMode="auto">
              <a:xfrm>
                <a:off x="717" y="1776"/>
                <a:ext cx="439"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8210" name="Group 12"/>
            <p:cNvGrpSpPr>
              <a:grpSpLocks noChangeAspect="1"/>
            </p:cNvGrpSpPr>
            <p:nvPr/>
          </p:nvGrpSpPr>
          <p:grpSpPr bwMode="auto">
            <a:xfrm>
              <a:off x="158" y="2496"/>
              <a:ext cx="610" cy="515"/>
              <a:chOff x="528" y="1056"/>
              <a:chExt cx="720" cy="609"/>
            </a:xfrm>
          </p:grpSpPr>
          <p:graphicFrame>
            <p:nvGraphicFramePr>
              <p:cNvPr id="8224" name="Object 2"/>
              <p:cNvGraphicFramePr>
                <a:graphicFrameLocks noChangeAspect="1"/>
              </p:cNvGraphicFramePr>
              <p:nvPr/>
            </p:nvGraphicFramePr>
            <p:xfrm>
              <a:off x="588" y="1248"/>
              <a:ext cx="600" cy="417"/>
            </p:xfrm>
            <a:graphic>
              <a:graphicData uri="http://schemas.openxmlformats.org/presentationml/2006/ole">
                <mc:AlternateContent xmlns:mc="http://schemas.openxmlformats.org/markup-compatibility/2006">
                  <mc:Choice xmlns:v="urn:schemas-microsoft-com:vml" Requires="v">
                    <p:oleObj spid="_x0000_s8235" r:id="rId9" imgW="4495800" imgH="3124200" progId="MS_ClipArt_Gallery">
                      <p:embed/>
                    </p:oleObj>
                  </mc:Choice>
                  <mc:Fallback>
                    <p:oleObj r:id="rId9" imgW="4495800" imgH="3124200" progId="MS_ClipArt_Gallery">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 y="1248"/>
                            <a:ext cx="600" cy="417"/>
                          </a:xfrm>
                          <a:prstGeom prst="rect">
                            <a:avLst/>
                          </a:prstGeom>
                          <a:solidFill>
                            <a:schemeClr val="bg1"/>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9150" name="Text Box 14"/>
              <p:cNvSpPr txBox="1">
                <a:spLocks noChangeArrowheads="1"/>
              </p:cNvSpPr>
              <p:nvPr/>
            </p:nvSpPr>
            <p:spPr bwMode="auto">
              <a:xfrm>
                <a:off x="528" y="1056"/>
                <a:ext cx="720" cy="17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Satellite</a:t>
                </a:r>
              </a:p>
            </p:txBody>
          </p:sp>
        </p:grpSp>
        <p:grpSp>
          <p:nvGrpSpPr>
            <p:cNvPr id="8211" name="Group 15"/>
            <p:cNvGrpSpPr>
              <a:grpSpLocks noChangeAspect="1"/>
            </p:cNvGrpSpPr>
            <p:nvPr/>
          </p:nvGrpSpPr>
          <p:grpSpPr bwMode="auto">
            <a:xfrm>
              <a:off x="188" y="2996"/>
              <a:ext cx="449" cy="518"/>
              <a:chOff x="2136" y="1824"/>
              <a:chExt cx="720" cy="738"/>
            </a:xfrm>
          </p:grpSpPr>
          <p:pic>
            <p:nvPicPr>
              <p:cNvPr id="8222"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4" y="2016"/>
                <a:ext cx="664"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53" name="Text Box 17"/>
              <p:cNvSpPr txBox="1">
                <a:spLocks noChangeArrowheads="1"/>
              </p:cNvSpPr>
              <p:nvPr/>
            </p:nvSpPr>
            <p:spPr bwMode="auto">
              <a:xfrm>
                <a:off x="2136" y="1824"/>
                <a:ext cx="720" cy="20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TradeGothic" pitchFamily="2" charset="0"/>
                    <a:ea typeface="ＭＳ Ｐゴシック" pitchFamily="34" charset="-128"/>
                  </a:defRPr>
                </a:lvl1pPr>
                <a:lvl2pPr marL="742950" indent="-285750" eaLnBrk="0" hangingPunct="0">
                  <a:defRPr sz="1400" i="1" baseline="-25000">
                    <a:solidFill>
                      <a:schemeClr val="tx1"/>
                    </a:solidFill>
                    <a:latin typeface="TradeGothic" pitchFamily="2" charset="0"/>
                    <a:ea typeface="ＭＳ Ｐゴシック" pitchFamily="34" charset="-128"/>
                  </a:defRPr>
                </a:lvl2pPr>
                <a:lvl3pPr marL="1143000" indent="-228600" eaLnBrk="0" hangingPunct="0">
                  <a:defRPr sz="1400" i="1" baseline="-25000">
                    <a:solidFill>
                      <a:schemeClr val="tx1"/>
                    </a:solidFill>
                    <a:latin typeface="TradeGothic" pitchFamily="2" charset="0"/>
                    <a:ea typeface="ＭＳ Ｐゴシック" pitchFamily="34" charset="-128"/>
                  </a:defRPr>
                </a:lvl3pPr>
                <a:lvl4pPr marL="1600200" indent="-228600" eaLnBrk="0" hangingPunct="0">
                  <a:defRPr sz="1400" i="1" baseline="-25000">
                    <a:solidFill>
                      <a:schemeClr val="tx1"/>
                    </a:solidFill>
                    <a:latin typeface="TradeGothic" pitchFamily="2" charset="0"/>
                    <a:ea typeface="ＭＳ Ｐゴシック" pitchFamily="34" charset="-128"/>
                  </a:defRPr>
                </a:lvl4pPr>
                <a:lvl5pPr marL="2057400" indent="-228600" eaLnBrk="0" hangingPunct="0">
                  <a:defRPr sz="1400" i="1" baseline="-25000">
                    <a:solidFill>
                      <a:schemeClr val="tx1"/>
                    </a:solidFill>
                    <a:latin typeface="TradeGothic" pitchFamily="2" charset="0"/>
                    <a:ea typeface="ＭＳ Ｐゴシック" pitchFamily="34" charset="-128"/>
                  </a:defRPr>
                </a:lvl5pPr>
                <a:lvl6pPr marL="25146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6pPr>
                <a:lvl7pPr marL="29718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7pPr>
                <a:lvl8pPr marL="34290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8pPr>
                <a:lvl9pPr marL="3886200" indent="-228600" eaLnBrk="0" fontAlgn="base" hangingPunct="0">
                  <a:spcBef>
                    <a:spcPct val="0"/>
                  </a:spcBef>
                  <a:spcAft>
                    <a:spcPct val="0"/>
                  </a:spcAft>
                  <a:defRPr sz="1400" i="1" baseline="-25000">
                    <a:solidFill>
                      <a:schemeClr val="tx1"/>
                    </a:solidFill>
                    <a:latin typeface="TradeGothic" pitchFamily="2" charset="0"/>
                    <a:ea typeface="ＭＳ Ｐゴシック" pitchFamily="34" charset="-128"/>
                  </a:defRPr>
                </a:lvl9pPr>
              </a:lstStyle>
              <a:p>
                <a:pPr eaLnBrk="1" hangingPunct="1">
                  <a:spcBef>
                    <a:spcPct val="50000"/>
                  </a:spcBef>
                  <a:defRPr/>
                </a:pPr>
                <a:r>
                  <a:rPr lang="en-US" altLang="en-US" smtClean="0">
                    <a:effectLst>
                      <a:outerShdw blurRad="38100" dist="38100" dir="2700000" algn="tl">
                        <a:srgbClr val="C0C0C0"/>
                      </a:outerShdw>
                    </a:effectLst>
                    <a:latin typeface="Times New Roman" pitchFamily="18" charset="0"/>
                    <a:cs typeface="Times New Roman" pitchFamily="18" charset="0"/>
                  </a:rPr>
                  <a:t>Models</a:t>
                </a:r>
              </a:p>
            </p:txBody>
          </p:sp>
        </p:grpSp>
        <p:grpSp>
          <p:nvGrpSpPr>
            <p:cNvPr id="8212" name="Group 18"/>
            <p:cNvGrpSpPr>
              <a:grpSpLocks noChangeAspect="1"/>
            </p:cNvGrpSpPr>
            <p:nvPr/>
          </p:nvGrpSpPr>
          <p:grpSpPr bwMode="auto">
            <a:xfrm>
              <a:off x="255" y="1440"/>
              <a:ext cx="340" cy="515"/>
              <a:chOff x="356" y="1104"/>
              <a:chExt cx="412" cy="624"/>
            </a:xfrm>
          </p:grpSpPr>
          <p:grpSp>
            <p:nvGrpSpPr>
              <p:cNvPr id="8214" name="Group 19"/>
              <p:cNvGrpSpPr>
                <a:grpSpLocks noChangeAspect="1"/>
              </p:cNvGrpSpPr>
              <p:nvPr/>
            </p:nvGrpSpPr>
            <p:grpSpPr bwMode="auto">
              <a:xfrm>
                <a:off x="384" y="1104"/>
                <a:ext cx="370" cy="594"/>
                <a:chOff x="432" y="192"/>
                <a:chExt cx="748" cy="1152"/>
              </a:xfrm>
            </p:grpSpPr>
            <p:pic>
              <p:nvPicPr>
                <p:cNvPr id="8216"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 y="192"/>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 y="768"/>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2" y="768"/>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0" y="768"/>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 y="192"/>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0" y="192"/>
                  <a:ext cx="2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15" name="Rectangle 26"/>
              <p:cNvSpPr>
                <a:spLocks noChangeAspect="1" noChangeArrowheads="1"/>
              </p:cNvSpPr>
              <p:nvPr/>
            </p:nvSpPr>
            <p:spPr bwMode="auto">
              <a:xfrm>
                <a:off x="356" y="1104"/>
                <a:ext cx="412" cy="624"/>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4"/>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5"/>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endParaRPr lang="en-US" altLang="en-US" sz="1400"/>
              </a:p>
            </p:txBody>
          </p:sp>
        </p:grpSp>
        <p:sp>
          <p:nvSpPr>
            <p:cNvPr id="219163" name="Text Box 27"/>
            <p:cNvSpPr txBox="1">
              <a:spLocks noChangeArrowheads="1"/>
            </p:cNvSpPr>
            <p:nvPr/>
          </p:nvSpPr>
          <p:spPr bwMode="auto">
            <a:xfrm>
              <a:off x="129" y="1249"/>
              <a:ext cx="912" cy="273"/>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1400" i="1" baseline="-25000">
                  <a:solidFill>
                    <a:schemeClr val="tx1"/>
                  </a:solidFill>
                  <a:latin typeface="Arial" charset="0"/>
                  <a:ea typeface="ＭＳ Ｐゴシック" charset="0"/>
                  <a:cs typeface="Times New Roman" charset="0"/>
                </a:defRPr>
              </a:lvl1pPr>
              <a:lvl2pPr marL="37931725" indent="-37474525" eaLnBrk="0" hangingPunct="0">
                <a:defRPr sz="1400" i="1" baseline="-25000">
                  <a:solidFill>
                    <a:schemeClr val="tx1"/>
                  </a:solidFill>
                  <a:latin typeface="Arial" charset="0"/>
                  <a:ea typeface="Times New Roman" charset="0"/>
                  <a:cs typeface="Times New Roman" charset="0"/>
                </a:defRPr>
              </a:lvl2pPr>
              <a:lvl3pPr eaLnBrk="0" hangingPunct="0">
                <a:defRPr sz="1400" i="1" baseline="-25000">
                  <a:solidFill>
                    <a:schemeClr val="tx1"/>
                  </a:solidFill>
                  <a:latin typeface="Arial" charset="0"/>
                  <a:ea typeface="Times New Roman" charset="0"/>
                  <a:cs typeface="Times New Roman" charset="0"/>
                </a:defRPr>
              </a:lvl3pPr>
              <a:lvl4pPr eaLnBrk="0" hangingPunct="0">
                <a:defRPr sz="1400" i="1" baseline="-25000">
                  <a:solidFill>
                    <a:schemeClr val="tx1"/>
                  </a:solidFill>
                  <a:latin typeface="Arial" charset="0"/>
                  <a:ea typeface="Times New Roman" charset="0"/>
                  <a:cs typeface="Times New Roman" charset="0"/>
                </a:defRPr>
              </a:lvl4pPr>
              <a:lvl5pPr eaLnBrk="0" hangingPunct="0">
                <a:defRPr sz="1400" i="1" baseline="-250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1400" i="1" baseline="-250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1400" i="1" baseline="-250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1400" i="1" baseline="-250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1400" i="1" baseline="-25000">
                  <a:solidFill>
                    <a:schemeClr val="tx1"/>
                  </a:solidFill>
                  <a:latin typeface="Arial" charset="0"/>
                  <a:ea typeface="Times New Roman" charset="0"/>
                  <a:cs typeface="Times New Roman" charset="0"/>
                </a:defRPr>
              </a:lvl9pPr>
            </a:lstStyle>
            <a:p>
              <a:pPr eaLnBrk="1" hangingPunct="1">
                <a:spcBef>
                  <a:spcPct val="50000"/>
                </a:spcBef>
                <a:defRPr/>
              </a:pPr>
              <a:r>
                <a:rPr lang="en-US" dirty="0" smtClean="0">
                  <a:effectLst>
                    <a:outerShdw blurRad="38100" dist="38100" dir="2700000" algn="tl">
                      <a:srgbClr val="DDDDDD"/>
                    </a:outerShdw>
                  </a:effectLst>
                  <a:latin typeface="Times New Roman" charset="0"/>
                </a:rPr>
                <a:t> Radar Networks</a:t>
              </a:r>
            </a:p>
            <a:p>
              <a:pPr eaLnBrk="1" hangingPunct="1">
                <a:spcBef>
                  <a:spcPct val="50000"/>
                </a:spcBef>
                <a:defRPr/>
              </a:pPr>
              <a:endParaRPr lang="en-US" dirty="0" smtClean="0">
                <a:effectLst>
                  <a:outerShdw blurRad="38100" dist="38100" dir="2700000" algn="tl">
                    <a:srgbClr val="DDDDDD"/>
                  </a:outerShdw>
                </a:effectLst>
                <a:latin typeface="Times New Roman" charset="0"/>
              </a:endParaRPr>
            </a:p>
          </p:txBody>
        </p:sp>
      </p:grpSp>
      <p:sp>
        <p:nvSpPr>
          <p:cNvPr id="8197" name="Slide Number Placeholder 35"/>
          <p:cNvSpPr txBox="1">
            <a:spLocks noGrp="1"/>
          </p:cNvSpPr>
          <p:nvPr/>
        </p:nvSpPr>
        <p:spPr bwMode="auto">
          <a:xfrm>
            <a:off x="8610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4"/>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5"/>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01BE5BED-1756-4627-88A3-E5935E38E96A}" type="slidenum">
              <a:rPr lang="en-US" altLang="en-US" sz="1200" i="0" baseline="0">
                <a:solidFill>
                  <a:schemeClr val="bg1"/>
                </a:solidFill>
                <a:latin typeface="Arial" charset="0"/>
                <a:cs typeface="Times New Roman" pitchFamily="18" charset="0"/>
              </a:rPr>
              <a:pPr eaLnBrk="1" hangingPunct="1">
                <a:spcBef>
                  <a:spcPct val="0"/>
                </a:spcBef>
              </a:pPr>
              <a:t>12</a:t>
            </a:fld>
            <a:endParaRPr lang="en-US" altLang="en-US" sz="1200" i="0" baseline="0">
              <a:solidFill>
                <a:schemeClr val="bg1"/>
              </a:solidFill>
              <a:latin typeface="Arial" charset="0"/>
              <a:cs typeface="Times New Roman" pitchFamily="18" charset="0"/>
            </a:endParaRPr>
          </a:p>
        </p:txBody>
      </p:sp>
      <p:sp>
        <p:nvSpPr>
          <p:cNvPr id="8198" name="Rectangle 36"/>
          <p:cNvSpPr>
            <a:spLocks noChangeArrowheads="1"/>
          </p:cNvSpPr>
          <p:nvPr/>
        </p:nvSpPr>
        <p:spPr bwMode="auto">
          <a:xfrm>
            <a:off x="2667000" y="-76200"/>
            <a:ext cx="624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4"/>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5"/>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algn="r">
              <a:lnSpc>
                <a:spcPct val="85000"/>
              </a:lnSpc>
              <a:spcBef>
                <a:spcPct val="0"/>
              </a:spcBef>
            </a:pPr>
            <a:r>
              <a:rPr lang="en-US" altLang="en-US" sz="2400" i="0" baseline="0">
                <a:solidFill>
                  <a:srgbClr val="003366"/>
                </a:solidFill>
                <a:latin typeface="TradeGothicBold" pitchFamily="2" charset="0"/>
              </a:rPr>
              <a:t>Integrated multiple sensor approach to high resolution rendering of storms and weather</a:t>
            </a:r>
            <a:endParaRPr lang="en-US" altLang="en-US" sz="4000" i="0" baseline="0">
              <a:solidFill>
                <a:srgbClr val="003366"/>
              </a:solidFill>
              <a:latin typeface="TradeGothicBold" pitchFamily="2" charset="0"/>
            </a:endParaRPr>
          </a:p>
        </p:txBody>
      </p:sp>
      <p:pic>
        <p:nvPicPr>
          <p:cNvPr id="32" name="Picture 31" descr="UNQC_CREF_20100606_032000_45.500000-95.86000137.500000_6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04975" y="998538"/>
            <a:ext cx="69437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CREF_20100606_032000_45.500000-95.86000137.500000_61.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704975" y="1000125"/>
            <a:ext cx="69437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ETP_20100606_032000_45.500000-95.86000137.500000_6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04975" y="1008063"/>
            <a:ext cx="69437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VIL_20100606_032000_45.500000-95.86000137.500000_61.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695450" y="1006475"/>
            <a:ext cx="69453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PCP_FLAG_20100606_032000_45.500000-95.86000137.500000_61.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695450" y="1008063"/>
            <a:ext cx="69453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3_MOSAIC_3D_100_20100606_032000_45.500000-95.86000137.500000-78.910004_6.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704975" y="1016000"/>
            <a:ext cx="69453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5" descr="NSSL.eps"/>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dissolve">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3"/>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4"/>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9B224E99-92B5-407D-B902-E2CE984E1545}" type="slidenum">
              <a:rPr lang="en-US" altLang="en-US" sz="1200" smtClean="0">
                <a:solidFill>
                  <a:schemeClr val="bg1"/>
                </a:solidFill>
              </a:rPr>
              <a:pPr eaLnBrk="1" hangingPunct="1">
                <a:spcBef>
                  <a:spcPct val="0"/>
                </a:spcBef>
              </a:pPr>
              <a:t>13</a:t>
            </a:fld>
            <a:endParaRPr lang="en-US" altLang="en-US" sz="1200" smtClean="0">
              <a:solidFill>
                <a:schemeClr val="bg1"/>
              </a:solidFill>
            </a:endParaRPr>
          </a:p>
        </p:txBody>
      </p:sp>
      <p:sp>
        <p:nvSpPr>
          <p:cNvPr id="9219" name="Rectangle 11"/>
          <p:cNvSpPr>
            <a:spLocks noGrp="1" noChangeArrowheads="1"/>
          </p:cNvSpPr>
          <p:nvPr>
            <p:ph type="ftr" sz="quarter" idx="4294967295"/>
          </p:nvPr>
        </p:nvSpPr>
        <p:spPr>
          <a:xfrm>
            <a:off x="304800" y="6553200"/>
            <a:ext cx="4572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3"/>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4"/>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smtClean="0">
                <a:solidFill>
                  <a:schemeClr val="bg1"/>
                </a:solidFill>
                <a:cs typeface="Times New Roman" pitchFamily="18" charset="0"/>
              </a:rPr>
              <a:t>MRMS</a:t>
            </a:r>
          </a:p>
        </p:txBody>
      </p:sp>
      <p:sp>
        <p:nvSpPr>
          <p:cNvPr id="9220" name="Rectangle 2"/>
          <p:cNvSpPr>
            <a:spLocks noGrp="1" noChangeArrowheads="1"/>
          </p:cNvSpPr>
          <p:nvPr>
            <p:ph type="title"/>
          </p:nvPr>
        </p:nvSpPr>
        <p:spPr>
          <a:xfrm>
            <a:off x="3200400" y="390525"/>
            <a:ext cx="5275263" cy="752475"/>
          </a:xfrm>
        </p:spPr>
        <p:txBody>
          <a:bodyPr/>
          <a:lstStyle/>
          <a:p>
            <a:r>
              <a:rPr lang="en-US" altLang="en-US" smtClean="0">
                <a:ea typeface="ＭＳ Ｐゴシック" pitchFamily="34" charset="-128"/>
              </a:rPr>
              <a:t>MRMS Domain </a:t>
            </a:r>
          </a:p>
        </p:txBody>
      </p:sp>
      <p:sp>
        <p:nvSpPr>
          <p:cNvPr id="9221" name="Text Box 4"/>
          <p:cNvSpPr txBox="1">
            <a:spLocks noChangeArrowheads="1"/>
          </p:cNvSpPr>
          <p:nvPr/>
        </p:nvSpPr>
        <p:spPr bwMode="auto">
          <a:xfrm>
            <a:off x="533400" y="6064250"/>
            <a:ext cx="822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3"/>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4"/>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a:spcBef>
                <a:spcPct val="0"/>
              </a:spcBef>
            </a:pPr>
            <a:r>
              <a:rPr lang="en-US" altLang="en-US" sz="1600" i="0" baseline="0">
                <a:solidFill>
                  <a:srgbClr val="FF0000"/>
                </a:solidFill>
                <a:latin typeface="Arial" charset="0"/>
              </a:rPr>
              <a:t>           ~140 WSR-88D     	31 Canadian	15 TDWR          1 TV station radar</a:t>
            </a:r>
          </a:p>
        </p:txBody>
      </p:sp>
      <p:sp>
        <p:nvSpPr>
          <p:cNvPr id="9222" name="Oval 313"/>
          <p:cNvSpPr>
            <a:spLocks noChangeAspect="1" noChangeArrowheads="1"/>
          </p:cNvSpPr>
          <p:nvPr/>
        </p:nvSpPr>
        <p:spPr bwMode="auto">
          <a:xfrm>
            <a:off x="4986338" y="6172200"/>
            <a:ext cx="119062" cy="119063"/>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3"/>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4"/>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endParaRPr lang="en-US" altLang="en-US" sz="1400"/>
          </a:p>
        </p:txBody>
      </p:sp>
      <p:sp>
        <p:nvSpPr>
          <p:cNvPr id="9223" name="Oval 313"/>
          <p:cNvSpPr>
            <a:spLocks noChangeAspect="1" noChangeArrowheads="1"/>
          </p:cNvSpPr>
          <p:nvPr/>
        </p:nvSpPr>
        <p:spPr bwMode="auto">
          <a:xfrm>
            <a:off x="3132138" y="6189663"/>
            <a:ext cx="119062" cy="1190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3"/>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4"/>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endParaRPr lang="en-US" altLang="en-US" sz="1400"/>
          </a:p>
        </p:txBody>
      </p:sp>
      <p:sp>
        <p:nvSpPr>
          <p:cNvPr id="9224" name="Oval 313"/>
          <p:cNvSpPr>
            <a:spLocks noChangeAspect="1" noChangeArrowheads="1"/>
          </p:cNvSpPr>
          <p:nvPr/>
        </p:nvSpPr>
        <p:spPr bwMode="auto">
          <a:xfrm>
            <a:off x="1023938" y="6172200"/>
            <a:ext cx="119062" cy="11906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3"/>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4"/>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endParaRPr lang="en-US" altLang="en-US" sz="1400"/>
          </a:p>
        </p:txBody>
      </p:sp>
      <p:sp>
        <p:nvSpPr>
          <p:cNvPr id="9225" name="Oval 313"/>
          <p:cNvSpPr>
            <a:spLocks noChangeAspect="1" noChangeArrowheads="1"/>
          </p:cNvSpPr>
          <p:nvPr/>
        </p:nvSpPr>
        <p:spPr bwMode="auto">
          <a:xfrm>
            <a:off x="6357938" y="6172200"/>
            <a:ext cx="119062" cy="119063"/>
          </a:xfrm>
          <a:prstGeom prst="ellipse">
            <a:avLst/>
          </a:prstGeom>
          <a:solidFill>
            <a:schemeClr val="bg1"/>
          </a:solidFill>
          <a:ln w="3175">
            <a:solidFill>
              <a:schemeClr val="tx1"/>
            </a:solidFill>
            <a:round/>
            <a:headEnd/>
            <a:tailEnd/>
          </a:ln>
        </p:spPr>
        <p:txBody>
          <a:bodyPr wrap="none" anchor="ct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3"/>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4"/>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endParaRPr lang="en-US" altLang="en-US" sz="1400"/>
          </a:p>
        </p:txBody>
      </p:sp>
      <p:pic>
        <p:nvPicPr>
          <p:cNvPr id="9226" name="Picture 1" descr="Radar_Map.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219200"/>
            <a:ext cx="7467600"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Oval 313"/>
          <p:cNvSpPr>
            <a:spLocks noChangeAspect="1" noChangeArrowheads="1"/>
          </p:cNvSpPr>
          <p:nvPr/>
        </p:nvSpPr>
        <p:spPr bwMode="auto">
          <a:xfrm>
            <a:off x="2743200" y="42672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187" name="Oval 313"/>
          <p:cNvSpPr>
            <a:spLocks noChangeAspect="1" noChangeArrowheads="1"/>
          </p:cNvSpPr>
          <p:nvPr/>
        </p:nvSpPr>
        <p:spPr bwMode="auto">
          <a:xfrm>
            <a:off x="3200400" y="42672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188" name="Oval 313"/>
          <p:cNvSpPr>
            <a:spLocks noChangeAspect="1" noChangeArrowheads="1"/>
          </p:cNvSpPr>
          <p:nvPr/>
        </p:nvSpPr>
        <p:spPr bwMode="auto">
          <a:xfrm>
            <a:off x="3657600" y="42672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189" name="Oval 313"/>
          <p:cNvSpPr>
            <a:spLocks noChangeAspect="1" noChangeArrowheads="1"/>
          </p:cNvSpPr>
          <p:nvPr/>
        </p:nvSpPr>
        <p:spPr bwMode="auto">
          <a:xfrm>
            <a:off x="3838575" y="43465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190" name="Oval 313"/>
          <p:cNvSpPr>
            <a:spLocks noChangeAspect="1" noChangeArrowheads="1"/>
          </p:cNvSpPr>
          <p:nvPr/>
        </p:nvSpPr>
        <p:spPr bwMode="auto">
          <a:xfrm>
            <a:off x="4191000" y="44196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191" name="Oval 313"/>
          <p:cNvSpPr>
            <a:spLocks noChangeAspect="1" noChangeArrowheads="1"/>
          </p:cNvSpPr>
          <p:nvPr/>
        </p:nvSpPr>
        <p:spPr bwMode="auto">
          <a:xfrm>
            <a:off x="4114800" y="4572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192" name="Oval 313"/>
          <p:cNvSpPr>
            <a:spLocks noChangeAspect="1" noChangeArrowheads="1"/>
          </p:cNvSpPr>
          <p:nvPr/>
        </p:nvSpPr>
        <p:spPr bwMode="auto">
          <a:xfrm>
            <a:off x="3886200" y="46482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193" name="Oval 313"/>
          <p:cNvSpPr>
            <a:spLocks noChangeAspect="1" noChangeArrowheads="1"/>
          </p:cNvSpPr>
          <p:nvPr/>
        </p:nvSpPr>
        <p:spPr bwMode="auto">
          <a:xfrm>
            <a:off x="4184650" y="48133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194" name="Oval 313"/>
          <p:cNvSpPr>
            <a:spLocks noChangeAspect="1" noChangeArrowheads="1"/>
          </p:cNvSpPr>
          <p:nvPr/>
        </p:nvSpPr>
        <p:spPr bwMode="auto">
          <a:xfrm>
            <a:off x="4191000" y="51054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198" name="Oval 313"/>
          <p:cNvSpPr>
            <a:spLocks noChangeAspect="1" noChangeArrowheads="1"/>
          </p:cNvSpPr>
          <p:nvPr/>
        </p:nvSpPr>
        <p:spPr bwMode="auto">
          <a:xfrm>
            <a:off x="5867400" y="4495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199" name="Oval 313"/>
          <p:cNvSpPr>
            <a:spLocks noChangeAspect="1" noChangeArrowheads="1"/>
          </p:cNvSpPr>
          <p:nvPr/>
        </p:nvSpPr>
        <p:spPr bwMode="auto">
          <a:xfrm>
            <a:off x="5956300" y="48006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00" name="Oval 313"/>
          <p:cNvSpPr>
            <a:spLocks noChangeAspect="1" noChangeArrowheads="1"/>
          </p:cNvSpPr>
          <p:nvPr/>
        </p:nvSpPr>
        <p:spPr bwMode="auto">
          <a:xfrm>
            <a:off x="5791200" y="48641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01" name="Oval 313"/>
          <p:cNvSpPr>
            <a:spLocks noChangeAspect="1" noChangeArrowheads="1"/>
          </p:cNvSpPr>
          <p:nvPr/>
        </p:nvSpPr>
        <p:spPr bwMode="auto">
          <a:xfrm>
            <a:off x="6019800" y="51054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02" name="Oval 313"/>
          <p:cNvSpPr>
            <a:spLocks noChangeAspect="1" noChangeArrowheads="1"/>
          </p:cNvSpPr>
          <p:nvPr/>
        </p:nvSpPr>
        <p:spPr bwMode="auto">
          <a:xfrm>
            <a:off x="5867400" y="5257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03" name="Oval 313"/>
          <p:cNvSpPr>
            <a:spLocks noChangeAspect="1" noChangeArrowheads="1"/>
          </p:cNvSpPr>
          <p:nvPr/>
        </p:nvSpPr>
        <p:spPr bwMode="auto">
          <a:xfrm>
            <a:off x="6205538" y="4014787"/>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04" name="Oval 313"/>
          <p:cNvSpPr>
            <a:spLocks noChangeAspect="1" noChangeArrowheads="1"/>
          </p:cNvSpPr>
          <p:nvPr/>
        </p:nvSpPr>
        <p:spPr bwMode="auto">
          <a:xfrm>
            <a:off x="5943600" y="4191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05" name="Oval 313"/>
          <p:cNvSpPr>
            <a:spLocks noChangeAspect="1" noChangeArrowheads="1"/>
          </p:cNvSpPr>
          <p:nvPr/>
        </p:nvSpPr>
        <p:spPr bwMode="auto">
          <a:xfrm>
            <a:off x="6400800" y="38862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06" name="Oval 313"/>
          <p:cNvSpPr>
            <a:spLocks noChangeAspect="1" noChangeArrowheads="1"/>
          </p:cNvSpPr>
          <p:nvPr/>
        </p:nvSpPr>
        <p:spPr bwMode="auto">
          <a:xfrm>
            <a:off x="6199188" y="37719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07" name="Oval 313"/>
          <p:cNvSpPr>
            <a:spLocks noChangeAspect="1" noChangeArrowheads="1"/>
          </p:cNvSpPr>
          <p:nvPr/>
        </p:nvSpPr>
        <p:spPr bwMode="auto">
          <a:xfrm>
            <a:off x="5924550" y="40132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08" name="Oval 313"/>
          <p:cNvSpPr>
            <a:spLocks noChangeAspect="1" noChangeArrowheads="1"/>
          </p:cNvSpPr>
          <p:nvPr/>
        </p:nvSpPr>
        <p:spPr bwMode="auto">
          <a:xfrm>
            <a:off x="5791200" y="38862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10" name="Oval 313"/>
          <p:cNvSpPr>
            <a:spLocks noChangeAspect="1" noChangeArrowheads="1"/>
          </p:cNvSpPr>
          <p:nvPr/>
        </p:nvSpPr>
        <p:spPr bwMode="auto">
          <a:xfrm>
            <a:off x="5715000" y="4495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11" name="Oval 313"/>
          <p:cNvSpPr>
            <a:spLocks noChangeAspect="1" noChangeArrowheads="1"/>
          </p:cNvSpPr>
          <p:nvPr/>
        </p:nvSpPr>
        <p:spPr bwMode="auto">
          <a:xfrm>
            <a:off x="5562600" y="4495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12" name="Oval 313"/>
          <p:cNvSpPr>
            <a:spLocks noChangeAspect="1" noChangeArrowheads="1"/>
          </p:cNvSpPr>
          <p:nvPr/>
        </p:nvSpPr>
        <p:spPr bwMode="auto">
          <a:xfrm>
            <a:off x="5410200" y="44513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13" name="Oval 313"/>
          <p:cNvSpPr>
            <a:spLocks noChangeAspect="1" noChangeArrowheads="1"/>
          </p:cNvSpPr>
          <p:nvPr/>
        </p:nvSpPr>
        <p:spPr bwMode="auto">
          <a:xfrm>
            <a:off x="5183188" y="4452937"/>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14" name="Oval 313"/>
          <p:cNvSpPr>
            <a:spLocks noChangeAspect="1" noChangeArrowheads="1"/>
          </p:cNvSpPr>
          <p:nvPr/>
        </p:nvSpPr>
        <p:spPr bwMode="auto">
          <a:xfrm>
            <a:off x="5011738" y="4495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15" name="Oval 313"/>
          <p:cNvSpPr>
            <a:spLocks noChangeAspect="1" noChangeArrowheads="1"/>
          </p:cNvSpPr>
          <p:nvPr/>
        </p:nvSpPr>
        <p:spPr bwMode="auto">
          <a:xfrm>
            <a:off x="4629150" y="45148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16" name="Oval 313"/>
          <p:cNvSpPr>
            <a:spLocks noChangeAspect="1" noChangeArrowheads="1"/>
          </p:cNvSpPr>
          <p:nvPr/>
        </p:nvSpPr>
        <p:spPr bwMode="auto">
          <a:xfrm>
            <a:off x="4438650" y="46037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17" name="Oval 313"/>
          <p:cNvSpPr>
            <a:spLocks noChangeAspect="1" noChangeArrowheads="1"/>
          </p:cNvSpPr>
          <p:nvPr/>
        </p:nvSpPr>
        <p:spPr bwMode="auto">
          <a:xfrm>
            <a:off x="5703888" y="41846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18" name="Oval 313"/>
          <p:cNvSpPr>
            <a:spLocks noChangeAspect="1" noChangeArrowheads="1"/>
          </p:cNvSpPr>
          <p:nvPr/>
        </p:nvSpPr>
        <p:spPr bwMode="auto">
          <a:xfrm>
            <a:off x="5486400" y="43434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19" name="Oval 313"/>
          <p:cNvSpPr>
            <a:spLocks noChangeAspect="1" noChangeArrowheads="1"/>
          </p:cNvSpPr>
          <p:nvPr/>
        </p:nvSpPr>
        <p:spPr bwMode="auto">
          <a:xfrm>
            <a:off x="5557838" y="40830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20" name="Oval 313"/>
          <p:cNvSpPr>
            <a:spLocks noChangeAspect="1" noChangeArrowheads="1"/>
          </p:cNvSpPr>
          <p:nvPr/>
        </p:nvSpPr>
        <p:spPr bwMode="auto">
          <a:xfrm>
            <a:off x="5410200" y="4191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21" name="Oval 313"/>
          <p:cNvSpPr>
            <a:spLocks noChangeAspect="1" noChangeArrowheads="1"/>
          </p:cNvSpPr>
          <p:nvPr/>
        </p:nvSpPr>
        <p:spPr bwMode="auto">
          <a:xfrm>
            <a:off x="5327650" y="4090987"/>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22" name="Oval 313"/>
          <p:cNvSpPr>
            <a:spLocks noChangeAspect="1" noChangeArrowheads="1"/>
          </p:cNvSpPr>
          <p:nvPr/>
        </p:nvSpPr>
        <p:spPr bwMode="auto">
          <a:xfrm>
            <a:off x="6342063" y="35941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23" name="Oval 313"/>
          <p:cNvSpPr>
            <a:spLocks noChangeAspect="1" noChangeArrowheads="1"/>
          </p:cNvSpPr>
          <p:nvPr/>
        </p:nvSpPr>
        <p:spPr bwMode="auto">
          <a:xfrm>
            <a:off x="6000750" y="35877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24" name="Oval 313"/>
          <p:cNvSpPr>
            <a:spLocks noChangeAspect="1" noChangeArrowheads="1"/>
          </p:cNvSpPr>
          <p:nvPr/>
        </p:nvSpPr>
        <p:spPr bwMode="auto">
          <a:xfrm>
            <a:off x="6305550" y="33274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26" name="Oval 313"/>
          <p:cNvSpPr>
            <a:spLocks noChangeAspect="1" noChangeArrowheads="1"/>
          </p:cNvSpPr>
          <p:nvPr/>
        </p:nvSpPr>
        <p:spPr bwMode="auto">
          <a:xfrm>
            <a:off x="5664200" y="36925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28" name="Oval 313"/>
          <p:cNvSpPr>
            <a:spLocks noChangeAspect="1" noChangeArrowheads="1"/>
          </p:cNvSpPr>
          <p:nvPr/>
        </p:nvSpPr>
        <p:spPr bwMode="auto">
          <a:xfrm>
            <a:off x="5864225" y="34163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29" name="Oval 313"/>
          <p:cNvSpPr>
            <a:spLocks noChangeAspect="1" noChangeArrowheads="1"/>
          </p:cNvSpPr>
          <p:nvPr/>
        </p:nvSpPr>
        <p:spPr bwMode="auto">
          <a:xfrm>
            <a:off x="6635750" y="32004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30" name="Oval 313"/>
          <p:cNvSpPr>
            <a:spLocks noChangeAspect="1" noChangeArrowheads="1"/>
          </p:cNvSpPr>
          <p:nvPr/>
        </p:nvSpPr>
        <p:spPr bwMode="auto">
          <a:xfrm>
            <a:off x="6524625" y="3352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31" name="Oval 313"/>
          <p:cNvSpPr>
            <a:spLocks noChangeAspect="1" noChangeArrowheads="1"/>
          </p:cNvSpPr>
          <p:nvPr/>
        </p:nvSpPr>
        <p:spPr bwMode="auto">
          <a:xfrm>
            <a:off x="6804025" y="30765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32" name="Oval 313"/>
          <p:cNvSpPr>
            <a:spLocks noChangeAspect="1" noChangeArrowheads="1"/>
          </p:cNvSpPr>
          <p:nvPr/>
        </p:nvSpPr>
        <p:spPr bwMode="auto">
          <a:xfrm>
            <a:off x="6254750" y="30670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33" name="Oval 313"/>
          <p:cNvSpPr>
            <a:spLocks noChangeAspect="1" noChangeArrowheads="1"/>
          </p:cNvSpPr>
          <p:nvPr/>
        </p:nvSpPr>
        <p:spPr bwMode="auto">
          <a:xfrm>
            <a:off x="5670550" y="35179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34" name="Oval 313"/>
          <p:cNvSpPr>
            <a:spLocks noChangeAspect="1" noChangeArrowheads="1"/>
          </p:cNvSpPr>
          <p:nvPr/>
        </p:nvSpPr>
        <p:spPr bwMode="auto">
          <a:xfrm>
            <a:off x="6019800" y="31242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35" name="Oval 313"/>
          <p:cNvSpPr>
            <a:spLocks noChangeAspect="1" noChangeArrowheads="1"/>
          </p:cNvSpPr>
          <p:nvPr/>
        </p:nvSpPr>
        <p:spPr bwMode="auto">
          <a:xfrm>
            <a:off x="5394325" y="38639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36" name="Oval 313"/>
          <p:cNvSpPr>
            <a:spLocks noChangeAspect="1" noChangeArrowheads="1"/>
          </p:cNvSpPr>
          <p:nvPr/>
        </p:nvSpPr>
        <p:spPr bwMode="auto">
          <a:xfrm>
            <a:off x="5638800" y="32766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37" name="Oval 313"/>
          <p:cNvSpPr>
            <a:spLocks noChangeAspect="1" noChangeArrowheads="1"/>
          </p:cNvSpPr>
          <p:nvPr/>
        </p:nvSpPr>
        <p:spPr bwMode="auto">
          <a:xfrm>
            <a:off x="5162550" y="40195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38" name="Oval 313"/>
          <p:cNvSpPr>
            <a:spLocks noChangeAspect="1" noChangeArrowheads="1"/>
          </p:cNvSpPr>
          <p:nvPr/>
        </p:nvSpPr>
        <p:spPr bwMode="auto">
          <a:xfrm>
            <a:off x="4967288" y="4233862"/>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40" name="Oval 313"/>
          <p:cNvSpPr>
            <a:spLocks noChangeAspect="1" noChangeArrowheads="1"/>
          </p:cNvSpPr>
          <p:nvPr/>
        </p:nvSpPr>
        <p:spPr bwMode="auto">
          <a:xfrm>
            <a:off x="5249863" y="3617912"/>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41" name="Oval 313"/>
          <p:cNvSpPr>
            <a:spLocks noChangeAspect="1" noChangeArrowheads="1"/>
          </p:cNvSpPr>
          <p:nvPr/>
        </p:nvSpPr>
        <p:spPr bwMode="auto">
          <a:xfrm>
            <a:off x="5372100" y="3233737"/>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42" name="Oval 313"/>
          <p:cNvSpPr>
            <a:spLocks noChangeAspect="1" noChangeArrowheads="1"/>
          </p:cNvSpPr>
          <p:nvPr/>
        </p:nvSpPr>
        <p:spPr bwMode="auto">
          <a:xfrm>
            <a:off x="5410200" y="3429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43" name="Oval 313"/>
          <p:cNvSpPr>
            <a:spLocks noChangeAspect="1" noChangeArrowheads="1"/>
          </p:cNvSpPr>
          <p:nvPr/>
        </p:nvSpPr>
        <p:spPr bwMode="auto">
          <a:xfrm>
            <a:off x="5334000" y="3690937"/>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44" name="Oval 313"/>
          <p:cNvSpPr>
            <a:spLocks noChangeAspect="1" noChangeArrowheads="1"/>
          </p:cNvSpPr>
          <p:nvPr/>
        </p:nvSpPr>
        <p:spPr bwMode="auto">
          <a:xfrm>
            <a:off x="4989513" y="3814762"/>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45" name="Oval 313"/>
          <p:cNvSpPr>
            <a:spLocks noChangeAspect="1" noChangeArrowheads="1"/>
          </p:cNvSpPr>
          <p:nvPr/>
        </p:nvSpPr>
        <p:spPr bwMode="auto">
          <a:xfrm>
            <a:off x="4572000" y="4191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46" name="Oval 313"/>
          <p:cNvSpPr>
            <a:spLocks noChangeAspect="1" noChangeArrowheads="1"/>
          </p:cNvSpPr>
          <p:nvPr/>
        </p:nvSpPr>
        <p:spPr bwMode="auto">
          <a:xfrm>
            <a:off x="4654550" y="4368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47" name="Oval 313"/>
          <p:cNvSpPr>
            <a:spLocks noChangeAspect="1" noChangeArrowheads="1"/>
          </p:cNvSpPr>
          <p:nvPr/>
        </p:nvSpPr>
        <p:spPr bwMode="auto">
          <a:xfrm>
            <a:off x="4495800" y="3810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48" name="Oval 313"/>
          <p:cNvSpPr>
            <a:spLocks noChangeAspect="1" noChangeArrowheads="1"/>
          </p:cNvSpPr>
          <p:nvPr/>
        </p:nvSpPr>
        <p:spPr bwMode="auto">
          <a:xfrm>
            <a:off x="5218113" y="3417887"/>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49" name="Oval 313"/>
          <p:cNvSpPr>
            <a:spLocks noChangeAspect="1" noChangeArrowheads="1"/>
          </p:cNvSpPr>
          <p:nvPr/>
        </p:nvSpPr>
        <p:spPr bwMode="auto">
          <a:xfrm>
            <a:off x="5105400" y="35814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50" name="Oval 313"/>
          <p:cNvSpPr>
            <a:spLocks noChangeAspect="1" noChangeArrowheads="1"/>
          </p:cNvSpPr>
          <p:nvPr/>
        </p:nvSpPr>
        <p:spPr bwMode="auto">
          <a:xfrm>
            <a:off x="4724400" y="38862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52" name="Oval 313"/>
          <p:cNvSpPr>
            <a:spLocks noChangeAspect="1" noChangeArrowheads="1"/>
          </p:cNvSpPr>
          <p:nvPr/>
        </p:nvSpPr>
        <p:spPr bwMode="auto">
          <a:xfrm>
            <a:off x="4362450" y="37115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53" name="Oval 313"/>
          <p:cNvSpPr>
            <a:spLocks noChangeAspect="1" noChangeArrowheads="1"/>
          </p:cNvSpPr>
          <p:nvPr/>
        </p:nvSpPr>
        <p:spPr bwMode="auto">
          <a:xfrm>
            <a:off x="4191000" y="3810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54" name="Oval 313"/>
          <p:cNvSpPr>
            <a:spLocks noChangeAspect="1" noChangeArrowheads="1"/>
          </p:cNvSpPr>
          <p:nvPr/>
        </p:nvSpPr>
        <p:spPr bwMode="auto">
          <a:xfrm>
            <a:off x="4191000" y="4191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55" name="Oval 313"/>
          <p:cNvSpPr>
            <a:spLocks noChangeAspect="1" noChangeArrowheads="1"/>
          </p:cNvSpPr>
          <p:nvPr/>
        </p:nvSpPr>
        <p:spPr bwMode="auto">
          <a:xfrm>
            <a:off x="4895850" y="3352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56" name="Oval 313"/>
          <p:cNvSpPr>
            <a:spLocks noChangeAspect="1" noChangeArrowheads="1"/>
          </p:cNvSpPr>
          <p:nvPr/>
        </p:nvSpPr>
        <p:spPr bwMode="auto">
          <a:xfrm>
            <a:off x="5051425" y="31781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57" name="Oval 313"/>
          <p:cNvSpPr>
            <a:spLocks noChangeAspect="1" noChangeArrowheads="1"/>
          </p:cNvSpPr>
          <p:nvPr/>
        </p:nvSpPr>
        <p:spPr bwMode="auto">
          <a:xfrm>
            <a:off x="4624388" y="35623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58" name="Oval 313"/>
          <p:cNvSpPr>
            <a:spLocks noChangeAspect="1" noChangeArrowheads="1"/>
          </p:cNvSpPr>
          <p:nvPr/>
        </p:nvSpPr>
        <p:spPr bwMode="auto">
          <a:xfrm>
            <a:off x="4495800" y="3352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59" name="Oval 313"/>
          <p:cNvSpPr>
            <a:spLocks noChangeAspect="1" noChangeArrowheads="1"/>
          </p:cNvSpPr>
          <p:nvPr/>
        </p:nvSpPr>
        <p:spPr bwMode="auto">
          <a:xfrm>
            <a:off x="4308475" y="33178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60" name="Oval 313"/>
          <p:cNvSpPr>
            <a:spLocks noChangeAspect="1" noChangeArrowheads="1"/>
          </p:cNvSpPr>
          <p:nvPr/>
        </p:nvSpPr>
        <p:spPr bwMode="auto">
          <a:xfrm>
            <a:off x="4191000" y="35179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61" name="Oval 313"/>
          <p:cNvSpPr>
            <a:spLocks noChangeAspect="1" noChangeArrowheads="1"/>
          </p:cNvSpPr>
          <p:nvPr/>
        </p:nvSpPr>
        <p:spPr bwMode="auto">
          <a:xfrm>
            <a:off x="4108450" y="36226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62" name="Oval 313"/>
          <p:cNvSpPr>
            <a:spLocks noChangeAspect="1" noChangeArrowheads="1"/>
          </p:cNvSpPr>
          <p:nvPr/>
        </p:nvSpPr>
        <p:spPr bwMode="auto">
          <a:xfrm>
            <a:off x="3733800" y="32766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63" name="Oval 313"/>
          <p:cNvSpPr>
            <a:spLocks noChangeAspect="1" noChangeArrowheads="1"/>
          </p:cNvSpPr>
          <p:nvPr/>
        </p:nvSpPr>
        <p:spPr bwMode="auto">
          <a:xfrm>
            <a:off x="3902075" y="34956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64" name="Oval 313"/>
          <p:cNvSpPr>
            <a:spLocks noChangeAspect="1" noChangeArrowheads="1"/>
          </p:cNvSpPr>
          <p:nvPr/>
        </p:nvSpPr>
        <p:spPr bwMode="auto">
          <a:xfrm>
            <a:off x="4064000" y="31369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65" name="Oval 313"/>
          <p:cNvSpPr>
            <a:spLocks noChangeAspect="1" noChangeArrowheads="1"/>
          </p:cNvSpPr>
          <p:nvPr/>
        </p:nvSpPr>
        <p:spPr bwMode="auto">
          <a:xfrm>
            <a:off x="3733800" y="3810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66" name="Oval 313"/>
          <p:cNvSpPr>
            <a:spLocks noChangeAspect="1" noChangeArrowheads="1"/>
          </p:cNvSpPr>
          <p:nvPr/>
        </p:nvSpPr>
        <p:spPr bwMode="auto">
          <a:xfrm>
            <a:off x="4000500" y="39497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67" name="Oval 313"/>
          <p:cNvSpPr>
            <a:spLocks noChangeAspect="1" noChangeArrowheads="1"/>
          </p:cNvSpPr>
          <p:nvPr/>
        </p:nvSpPr>
        <p:spPr bwMode="auto">
          <a:xfrm>
            <a:off x="3968750" y="41941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68" name="Oval 313"/>
          <p:cNvSpPr>
            <a:spLocks noChangeAspect="1" noChangeArrowheads="1"/>
          </p:cNvSpPr>
          <p:nvPr/>
        </p:nvSpPr>
        <p:spPr bwMode="auto">
          <a:xfrm>
            <a:off x="3702050" y="40513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69" name="Oval 313"/>
          <p:cNvSpPr>
            <a:spLocks noChangeAspect="1" noChangeArrowheads="1"/>
          </p:cNvSpPr>
          <p:nvPr/>
        </p:nvSpPr>
        <p:spPr bwMode="auto">
          <a:xfrm>
            <a:off x="3521075" y="38989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70" name="Oval 313"/>
          <p:cNvSpPr>
            <a:spLocks noChangeAspect="1" noChangeArrowheads="1"/>
          </p:cNvSpPr>
          <p:nvPr/>
        </p:nvSpPr>
        <p:spPr bwMode="auto">
          <a:xfrm>
            <a:off x="3276600" y="4114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71" name="Oval 313"/>
          <p:cNvSpPr>
            <a:spLocks noChangeAspect="1" noChangeArrowheads="1"/>
          </p:cNvSpPr>
          <p:nvPr/>
        </p:nvSpPr>
        <p:spPr bwMode="auto">
          <a:xfrm>
            <a:off x="3162300" y="38449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72" name="Oval 313"/>
          <p:cNvSpPr>
            <a:spLocks noChangeAspect="1" noChangeArrowheads="1"/>
          </p:cNvSpPr>
          <p:nvPr/>
        </p:nvSpPr>
        <p:spPr bwMode="auto">
          <a:xfrm>
            <a:off x="3454400" y="33972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73" name="Oval 313"/>
          <p:cNvSpPr>
            <a:spLocks noChangeAspect="1" noChangeArrowheads="1"/>
          </p:cNvSpPr>
          <p:nvPr/>
        </p:nvSpPr>
        <p:spPr bwMode="auto">
          <a:xfrm>
            <a:off x="3429000" y="32004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74" name="Oval 313"/>
          <p:cNvSpPr>
            <a:spLocks noChangeAspect="1" noChangeArrowheads="1"/>
          </p:cNvSpPr>
          <p:nvPr/>
        </p:nvSpPr>
        <p:spPr bwMode="auto">
          <a:xfrm>
            <a:off x="3032125" y="33274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75" name="Oval 313"/>
          <p:cNvSpPr>
            <a:spLocks noChangeAspect="1" noChangeArrowheads="1"/>
          </p:cNvSpPr>
          <p:nvPr/>
        </p:nvSpPr>
        <p:spPr bwMode="auto">
          <a:xfrm>
            <a:off x="2701925" y="39243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77" name="Oval 313"/>
          <p:cNvSpPr>
            <a:spLocks noChangeAspect="1" noChangeArrowheads="1"/>
          </p:cNvSpPr>
          <p:nvPr/>
        </p:nvSpPr>
        <p:spPr bwMode="auto">
          <a:xfrm>
            <a:off x="2362200" y="4191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78" name="Oval 313"/>
          <p:cNvSpPr>
            <a:spLocks noChangeAspect="1" noChangeArrowheads="1"/>
          </p:cNvSpPr>
          <p:nvPr/>
        </p:nvSpPr>
        <p:spPr bwMode="auto">
          <a:xfrm>
            <a:off x="2317750" y="37623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79" name="Oval 313"/>
          <p:cNvSpPr>
            <a:spLocks noChangeAspect="1" noChangeArrowheads="1"/>
          </p:cNvSpPr>
          <p:nvPr/>
        </p:nvSpPr>
        <p:spPr bwMode="auto">
          <a:xfrm>
            <a:off x="2533650" y="35147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80" name="Oval 313"/>
          <p:cNvSpPr>
            <a:spLocks noChangeAspect="1" noChangeArrowheads="1"/>
          </p:cNvSpPr>
          <p:nvPr/>
        </p:nvSpPr>
        <p:spPr bwMode="auto">
          <a:xfrm>
            <a:off x="2587625" y="30416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81" name="Oval 313"/>
          <p:cNvSpPr>
            <a:spLocks noChangeAspect="1" noChangeArrowheads="1"/>
          </p:cNvSpPr>
          <p:nvPr/>
        </p:nvSpPr>
        <p:spPr bwMode="auto">
          <a:xfrm>
            <a:off x="3403600" y="30289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82" name="Oval 313"/>
          <p:cNvSpPr>
            <a:spLocks noChangeAspect="1" noChangeArrowheads="1"/>
          </p:cNvSpPr>
          <p:nvPr/>
        </p:nvSpPr>
        <p:spPr bwMode="auto">
          <a:xfrm>
            <a:off x="3843338" y="2928937"/>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83" name="Oval 313"/>
          <p:cNvSpPr>
            <a:spLocks noChangeAspect="1" noChangeArrowheads="1"/>
          </p:cNvSpPr>
          <p:nvPr/>
        </p:nvSpPr>
        <p:spPr bwMode="auto">
          <a:xfrm>
            <a:off x="4291013" y="3014662"/>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84" name="Oval 313"/>
          <p:cNvSpPr>
            <a:spLocks noChangeAspect="1" noChangeArrowheads="1"/>
          </p:cNvSpPr>
          <p:nvPr/>
        </p:nvSpPr>
        <p:spPr bwMode="auto">
          <a:xfrm>
            <a:off x="4572000" y="2971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85" name="Oval 313"/>
          <p:cNvSpPr>
            <a:spLocks noChangeAspect="1" noChangeArrowheads="1"/>
          </p:cNvSpPr>
          <p:nvPr/>
        </p:nvSpPr>
        <p:spPr bwMode="auto">
          <a:xfrm>
            <a:off x="2101850" y="30892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86" name="Oval 313"/>
          <p:cNvSpPr>
            <a:spLocks noChangeAspect="1" noChangeArrowheads="1"/>
          </p:cNvSpPr>
          <p:nvPr/>
        </p:nvSpPr>
        <p:spPr bwMode="auto">
          <a:xfrm>
            <a:off x="1822450" y="3225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87" name="Oval 313"/>
          <p:cNvSpPr>
            <a:spLocks noChangeAspect="1" noChangeArrowheads="1"/>
          </p:cNvSpPr>
          <p:nvPr/>
        </p:nvSpPr>
        <p:spPr bwMode="auto">
          <a:xfrm>
            <a:off x="2076450" y="4138612"/>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88" name="Oval 313"/>
          <p:cNvSpPr>
            <a:spLocks noChangeAspect="1" noChangeArrowheads="1"/>
          </p:cNvSpPr>
          <p:nvPr/>
        </p:nvSpPr>
        <p:spPr bwMode="auto">
          <a:xfrm>
            <a:off x="2025650" y="38449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89" name="Oval 313"/>
          <p:cNvSpPr>
            <a:spLocks noChangeAspect="1" noChangeArrowheads="1"/>
          </p:cNvSpPr>
          <p:nvPr/>
        </p:nvSpPr>
        <p:spPr bwMode="auto">
          <a:xfrm>
            <a:off x="2016125" y="40227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90" name="Oval 313"/>
          <p:cNvSpPr>
            <a:spLocks noChangeAspect="1" noChangeArrowheads="1"/>
          </p:cNvSpPr>
          <p:nvPr/>
        </p:nvSpPr>
        <p:spPr bwMode="auto">
          <a:xfrm>
            <a:off x="1857375" y="3937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91" name="Oval 313"/>
          <p:cNvSpPr>
            <a:spLocks noChangeAspect="1" noChangeArrowheads="1"/>
          </p:cNvSpPr>
          <p:nvPr/>
        </p:nvSpPr>
        <p:spPr bwMode="auto">
          <a:xfrm>
            <a:off x="1733550" y="38735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92" name="Oval 313"/>
          <p:cNvSpPr>
            <a:spLocks noChangeAspect="1" noChangeArrowheads="1"/>
          </p:cNvSpPr>
          <p:nvPr/>
        </p:nvSpPr>
        <p:spPr bwMode="auto">
          <a:xfrm>
            <a:off x="1803400" y="3683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93" name="Oval 313"/>
          <p:cNvSpPr>
            <a:spLocks noChangeAspect="1" noChangeArrowheads="1"/>
          </p:cNvSpPr>
          <p:nvPr/>
        </p:nvSpPr>
        <p:spPr bwMode="auto">
          <a:xfrm>
            <a:off x="1571625" y="35687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94" name="Oval 313"/>
          <p:cNvSpPr>
            <a:spLocks noChangeAspect="1" noChangeArrowheads="1"/>
          </p:cNvSpPr>
          <p:nvPr/>
        </p:nvSpPr>
        <p:spPr bwMode="auto">
          <a:xfrm>
            <a:off x="1603375" y="33877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95" name="Oval 313"/>
          <p:cNvSpPr>
            <a:spLocks noChangeAspect="1" noChangeArrowheads="1"/>
          </p:cNvSpPr>
          <p:nvPr/>
        </p:nvSpPr>
        <p:spPr bwMode="auto">
          <a:xfrm>
            <a:off x="1603375" y="32480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96" name="Oval 313"/>
          <p:cNvSpPr>
            <a:spLocks noChangeAspect="1" noChangeArrowheads="1"/>
          </p:cNvSpPr>
          <p:nvPr/>
        </p:nvSpPr>
        <p:spPr bwMode="auto">
          <a:xfrm>
            <a:off x="1298575" y="31178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98" name="Oval 313"/>
          <p:cNvSpPr>
            <a:spLocks noChangeAspect="1" noChangeArrowheads="1"/>
          </p:cNvSpPr>
          <p:nvPr/>
        </p:nvSpPr>
        <p:spPr bwMode="auto">
          <a:xfrm>
            <a:off x="1470025" y="29146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299" name="Oval 313"/>
          <p:cNvSpPr>
            <a:spLocks noChangeAspect="1" noChangeArrowheads="1"/>
          </p:cNvSpPr>
          <p:nvPr/>
        </p:nvSpPr>
        <p:spPr bwMode="auto">
          <a:xfrm>
            <a:off x="1454150" y="24193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00" name="Oval 313"/>
          <p:cNvSpPr>
            <a:spLocks noChangeAspect="1" noChangeArrowheads="1"/>
          </p:cNvSpPr>
          <p:nvPr/>
        </p:nvSpPr>
        <p:spPr bwMode="auto">
          <a:xfrm>
            <a:off x="1339850" y="21717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01" name="Oval 313"/>
          <p:cNvSpPr>
            <a:spLocks noChangeAspect="1" noChangeArrowheads="1"/>
          </p:cNvSpPr>
          <p:nvPr/>
        </p:nvSpPr>
        <p:spPr bwMode="auto">
          <a:xfrm>
            <a:off x="1498600" y="2082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02" name="Oval 313"/>
          <p:cNvSpPr>
            <a:spLocks noChangeAspect="1" noChangeArrowheads="1"/>
          </p:cNvSpPr>
          <p:nvPr/>
        </p:nvSpPr>
        <p:spPr bwMode="auto">
          <a:xfrm>
            <a:off x="2012950" y="21494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03" name="Oval 313"/>
          <p:cNvSpPr>
            <a:spLocks noChangeAspect="1" noChangeArrowheads="1"/>
          </p:cNvSpPr>
          <p:nvPr/>
        </p:nvSpPr>
        <p:spPr bwMode="auto">
          <a:xfrm>
            <a:off x="1889125" y="24098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04" name="Oval 313"/>
          <p:cNvSpPr>
            <a:spLocks noChangeAspect="1" noChangeArrowheads="1"/>
          </p:cNvSpPr>
          <p:nvPr/>
        </p:nvSpPr>
        <p:spPr bwMode="auto">
          <a:xfrm>
            <a:off x="2155825" y="27114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05" name="Oval 313"/>
          <p:cNvSpPr>
            <a:spLocks noChangeAspect="1" noChangeArrowheads="1"/>
          </p:cNvSpPr>
          <p:nvPr/>
        </p:nvSpPr>
        <p:spPr bwMode="auto">
          <a:xfrm>
            <a:off x="2543175" y="27654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06" name="Oval 313"/>
          <p:cNvSpPr>
            <a:spLocks noChangeAspect="1" noChangeArrowheads="1"/>
          </p:cNvSpPr>
          <p:nvPr/>
        </p:nvSpPr>
        <p:spPr bwMode="auto">
          <a:xfrm>
            <a:off x="2403475" y="22352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07" name="Oval 313"/>
          <p:cNvSpPr>
            <a:spLocks noChangeAspect="1" noChangeArrowheads="1"/>
          </p:cNvSpPr>
          <p:nvPr/>
        </p:nvSpPr>
        <p:spPr bwMode="auto">
          <a:xfrm>
            <a:off x="2689225" y="21812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08" name="Oval 313"/>
          <p:cNvSpPr>
            <a:spLocks noChangeAspect="1" noChangeArrowheads="1"/>
          </p:cNvSpPr>
          <p:nvPr/>
        </p:nvSpPr>
        <p:spPr bwMode="auto">
          <a:xfrm>
            <a:off x="2974975" y="24066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09" name="Oval 313"/>
          <p:cNvSpPr>
            <a:spLocks noChangeAspect="1" noChangeArrowheads="1"/>
          </p:cNvSpPr>
          <p:nvPr/>
        </p:nvSpPr>
        <p:spPr bwMode="auto">
          <a:xfrm>
            <a:off x="3000375" y="27813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10" name="Oval 313"/>
          <p:cNvSpPr>
            <a:spLocks noChangeAspect="1" noChangeArrowheads="1"/>
          </p:cNvSpPr>
          <p:nvPr/>
        </p:nvSpPr>
        <p:spPr bwMode="auto">
          <a:xfrm>
            <a:off x="3209925" y="20764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11" name="Oval 313"/>
          <p:cNvSpPr>
            <a:spLocks noChangeAspect="1" noChangeArrowheads="1"/>
          </p:cNvSpPr>
          <p:nvPr/>
        </p:nvSpPr>
        <p:spPr bwMode="auto">
          <a:xfrm>
            <a:off x="3590925" y="26320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12" name="Oval 313"/>
          <p:cNvSpPr>
            <a:spLocks noChangeAspect="1" noChangeArrowheads="1"/>
          </p:cNvSpPr>
          <p:nvPr/>
        </p:nvSpPr>
        <p:spPr bwMode="auto">
          <a:xfrm>
            <a:off x="3825875" y="22891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13" name="Oval 313"/>
          <p:cNvSpPr>
            <a:spLocks noChangeAspect="1" noChangeArrowheads="1"/>
          </p:cNvSpPr>
          <p:nvPr/>
        </p:nvSpPr>
        <p:spPr bwMode="auto">
          <a:xfrm>
            <a:off x="3816350" y="20415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14" name="Oval 313"/>
          <p:cNvSpPr>
            <a:spLocks noChangeAspect="1" noChangeArrowheads="1"/>
          </p:cNvSpPr>
          <p:nvPr/>
        </p:nvSpPr>
        <p:spPr bwMode="auto">
          <a:xfrm>
            <a:off x="4070350" y="24511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15" name="Oval 314"/>
          <p:cNvSpPr>
            <a:spLocks noChangeAspect="1" noChangeArrowheads="1"/>
          </p:cNvSpPr>
          <p:nvPr/>
        </p:nvSpPr>
        <p:spPr bwMode="auto">
          <a:xfrm>
            <a:off x="4251325" y="26955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16" name="Oval 315"/>
          <p:cNvSpPr>
            <a:spLocks noChangeAspect="1" noChangeArrowheads="1"/>
          </p:cNvSpPr>
          <p:nvPr/>
        </p:nvSpPr>
        <p:spPr bwMode="auto">
          <a:xfrm>
            <a:off x="4581525" y="25336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17" name="Oval 316"/>
          <p:cNvSpPr>
            <a:spLocks noChangeAspect="1" noChangeArrowheads="1"/>
          </p:cNvSpPr>
          <p:nvPr/>
        </p:nvSpPr>
        <p:spPr bwMode="auto">
          <a:xfrm>
            <a:off x="4194175" y="21780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18" name="Oval 317"/>
          <p:cNvSpPr>
            <a:spLocks noChangeAspect="1" noChangeArrowheads="1"/>
          </p:cNvSpPr>
          <p:nvPr/>
        </p:nvSpPr>
        <p:spPr bwMode="auto">
          <a:xfrm>
            <a:off x="4737100" y="226695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19" name="Oval 318"/>
          <p:cNvSpPr>
            <a:spLocks noChangeAspect="1" noChangeArrowheads="1"/>
          </p:cNvSpPr>
          <p:nvPr/>
        </p:nvSpPr>
        <p:spPr bwMode="auto">
          <a:xfrm>
            <a:off x="4870450" y="2667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20" name="Oval 319"/>
          <p:cNvSpPr>
            <a:spLocks noChangeAspect="1" noChangeArrowheads="1"/>
          </p:cNvSpPr>
          <p:nvPr/>
        </p:nvSpPr>
        <p:spPr bwMode="auto">
          <a:xfrm>
            <a:off x="5133975" y="27844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21" name="Oval 320"/>
          <p:cNvSpPr>
            <a:spLocks noChangeAspect="1" noChangeArrowheads="1"/>
          </p:cNvSpPr>
          <p:nvPr/>
        </p:nvSpPr>
        <p:spPr bwMode="auto">
          <a:xfrm>
            <a:off x="4910138" y="2971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22" name="Oval 321"/>
          <p:cNvSpPr>
            <a:spLocks noChangeAspect="1" noChangeArrowheads="1"/>
          </p:cNvSpPr>
          <p:nvPr/>
        </p:nvSpPr>
        <p:spPr bwMode="auto">
          <a:xfrm>
            <a:off x="5181600" y="2971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23" name="Oval 322"/>
          <p:cNvSpPr>
            <a:spLocks noChangeAspect="1" noChangeArrowheads="1"/>
          </p:cNvSpPr>
          <p:nvPr/>
        </p:nvSpPr>
        <p:spPr bwMode="auto">
          <a:xfrm>
            <a:off x="5426075" y="29876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27" name="Oval 326"/>
          <p:cNvSpPr>
            <a:spLocks noChangeAspect="1" noChangeArrowheads="1"/>
          </p:cNvSpPr>
          <p:nvPr/>
        </p:nvSpPr>
        <p:spPr bwMode="auto">
          <a:xfrm>
            <a:off x="5454650" y="27971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28" name="Oval 327"/>
          <p:cNvSpPr>
            <a:spLocks noChangeAspect="1" noChangeArrowheads="1"/>
          </p:cNvSpPr>
          <p:nvPr/>
        </p:nvSpPr>
        <p:spPr bwMode="auto">
          <a:xfrm>
            <a:off x="5175250" y="25908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30" name="Oval 313"/>
          <p:cNvSpPr>
            <a:spLocks noChangeAspect="1" noChangeArrowheads="1"/>
          </p:cNvSpPr>
          <p:nvPr/>
        </p:nvSpPr>
        <p:spPr bwMode="auto">
          <a:xfrm>
            <a:off x="6477000" y="28956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31" name="Oval 313"/>
          <p:cNvSpPr>
            <a:spLocks noChangeAspect="1" noChangeArrowheads="1"/>
          </p:cNvSpPr>
          <p:nvPr/>
        </p:nvSpPr>
        <p:spPr bwMode="auto">
          <a:xfrm>
            <a:off x="6667500" y="28416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32" name="Oval 313"/>
          <p:cNvSpPr>
            <a:spLocks noChangeAspect="1" noChangeArrowheads="1"/>
          </p:cNvSpPr>
          <p:nvPr/>
        </p:nvSpPr>
        <p:spPr bwMode="auto">
          <a:xfrm>
            <a:off x="7007225" y="29083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33" name="Oval 313"/>
          <p:cNvSpPr>
            <a:spLocks noChangeAspect="1" noChangeArrowheads="1"/>
          </p:cNvSpPr>
          <p:nvPr/>
        </p:nvSpPr>
        <p:spPr bwMode="auto">
          <a:xfrm>
            <a:off x="7086600" y="2667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35" name="Oval 313"/>
          <p:cNvSpPr>
            <a:spLocks noChangeAspect="1" noChangeArrowheads="1"/>
          </p:cNvSpPr>
          <p:nvPr/>
        </p:nvSpPr>
        <p:spPr bwMode="auto">
          <a:xfrm>
            <a:off x="6769100" y="25876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36" name="Oval 313"/>
          <p:cNvSpPr>
            <a:spLocks noChangeAspect="1" noChangeArrowheads="1"/>
          </p:cNvSpPr>
          <p:nvPr/>
        </p:nvSpPr>
        <p:spPr bwMode="auto">
          <a:xfrm>
            <a:off x="6499225" y="26765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37" name="Oval 313"/>
          <p:cNvSpPr>
            <a:spLocks noChangeAspect="1" noChangeArrowheads="1"/>
          </p:cNvSpPr>
          <p:nvPr/>
        </p:nvSpPr>
        <p:spPr bwMode="auto">
          <a:xfrm>
            <a:off x="6175375" y="27971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38" name="Oval 313"/>
          <p:cNvSpPr>
            <a:spLocks noChangeAspect="1" noChangeArrowheads="1"/>
          </p:cNvSpPr>
          <p:nvPr/>
        </p:nvSpPr>
        <p:spPr bwMode="auto">
          <a:xfrm>
            <a:off x="5835650" y="30003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39" name="Oval 313"/>
          <p:cNvSpPr>
            <a:spLocks noChangeAspect="1" noChangeArrowheads="1"/>
          </p:cNvSpPr>
          <p:nvPr/>
        </p:nvSpPr>
        <p:spPr bwMode="auto">
          <a:xfrm>
            <a:off x="5667375" y="28194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40" name="Oval 313"/>
          <p:cNvSpPr>
            <a:spLocks noChangeAspect="1" noChangeArrowheads="1"/>
          </p:cNvSpPr>
          <p:nvPr/>
        </p:nvSpPr>
        <p:spPr bwMode="auto">
          <a:xfrm>
            <a:off x="5521325" y="2540000"/>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41" name="Oval 313"/>
          <p:cNvSpPr>
            <a:spLocks noChangeAspect="1" noChangeArrowheads="1"/>
          </p:cNvSpPr>
          <p:nvPr/>
        </p:nvSpPr>
        <p:spPr bwMode="auto">
          <a:xfrm>
            <a:off x="7343775" y="239077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42" name="Oval 341"/>
          <p:cNvSpPr>
            <a:spLocks noChangeAspect="1" noChangeArrowheads="1"/>
          </p:cNvSpPr>
          <p:nvPr/>
        </p:nvSpPr>
        <p:spPr bwMode="auto">
          <a:xfrm>
            <a:off x="5235575" y="23209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sp>
        <p:nvSpPr>
          <p:cNvPr id="343" name="Oval 313"/>
          <p:cNvSpPr>
            <a:spLocks noChangeAspect="1" noChangeArrowheads="1"/>
          </p:cNvSpPr>
          <p:nvPr/>
        </p:nvSpPr>
        <p:spPr bwMode="auto">
          <a:xfrm>
            <a:off x="1447800" y="137160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44" name="Oval 313"/>
          <p:cNvSpPr>
            <a:spLocks noChangeAspect="1" noChangeArrowheads="1"/>
          </p:cNvSpPr>
          <p:nvPr/>
        </p:nvSpPr>
        <p:spPr bwMode="auto">
          <a:xfrm>
            <a:off x="1358900" y="198755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45" name="Oval 313"/>
          <p:cNvSpPr>
            <a:spLocks noChangeAspect="1" noChangeArrowheads="1"/>
          </p:cNvSpPr>
          <p:nvPr/>
        </p:nvSpPr>
        <p:spPr bwMode="auto">
          <a:xfrm>
            <a:off x="1508125" y="196850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46" name="Oval 313"/>
          <p:cNvSpPr>
            <a:spLocks noChangeAspect="1" noChangeArrowheads="1"/>
          </p:cNvSpPr>
          <p:nvPr/>
        </p:nvSpPr>
        <p:spPr bwMode="auto">
          <a:xfrm>
            <a:off x="1866900" y="179070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47" name="Oval 313"/>
          <p:cNvSpPr>
            <a:spLocks noChangeAspect="1" noChangeArrowheads="1"/>
          </p:cNvSpPr>
          <p:nvPr/>
        </p:nvSpPr>
        <p:spPr bwMode="auto">
          <a:xfrm>
            <a:off x="2400300" y="135572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48" name="Oval 313"/>
          <p:cNvSpPr>
            <a:spLocks noChangeAspect="1" noChangeArrowheads="1"/>
          </p:cNvSpPr>
          <p:nvPr/>
        </p:nvSpPr>
        <p:spPr bwMode="auto">
          <a:xfrm>
            <a:off x="2476500" y="167957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49" name="Oval 313"/>
          <p:cNvSpPr>
            <a:spLocks noChangeAspect="1" noChangeArrowheads="1"/>
          </p:cNvSpPr>
          <p:nvPr/>
        </p:nvSpPr>
        <p:spPr bwMode="auto">
          <a:xfrm>
            <a:off x="2822575" y="180657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50" name="Oval 313"/>
          <p:cNvSpPr>
            <a:spLocks noChangeAspect="1" noChangeArrowheads="1"/>
          </p:cNvSpPr>
          <p:nvPr/>
        </p:nvSpPr>
        <p:spPr bwMode="auto">
          <a:xfrm>
            <a:off x="2838450" y="119697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51" name="Oval 313"/>
          <p:cNvSpPr>
            <a:spLocks noChangeAspect="1" noChangeArrowheads="1"/>
          </p:cNvSpPr>
          <p:nvPr/>
        </p:nvSpPr>
        <p:spPr bwMode="auto">
          <a:xfrm>
            <a:off x="3101975" y="150495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52" name="Oval 313"/>
          <p:cNvSpPr>
            <a:spLocks noChangeAspect="1" noChangeArrowheads="1"/>
          </p:cNvSpPr>
          <p:nvPr/>
        </p:nvSpPr>
        <p:spPr bwMode="auto">
          <a:xfrm>
            <a:off x="3352800" y="176530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53" name="Oval 313"/>
          <p:cNvSpPr>
            <a:spLocks noChangeAspect="1" noChangeArrowheads="1"/>
          </p:cNvSpPr>
          <p:nvPr/>
        </p:nvSpPr>
        <p:spPr bwMode="auto">
          <a:xfrm>
            <a:off x="3686175" y="176847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54" name="Oval 313"/>
          <p:cNvSpPr>
            <a:spLocks noChangeAspect="1" noChangeArrowheads="1"/>
          </p:cNvSpPr>
          <p:nvPr/>
        </p:nvSpPr>
        <p:spPr bwMode="auto">
          <a:xfrm>
            <a:off x="4146550" y="182562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55" name="Oval 313"/>
          <p:cNvSpPr>
            <a:spLocks noChangeAspect="1" noChangeArrowheads="1"/>
          </p:cNvSpPr>
          <p:nvPr/>
        </p:nvSpPr>
        <p:spPr bwMode="auto">
          <a:xfrm>
            <a:off x="4670425" y="186055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56" name="Oval 313"/>
          <p:cNvSpPr>
            <a:spLocks noChangeAspect="1" noChangeArrowheads="1"/>
          </p:cNvSpPr>
          <p:nvPr/>
        </p:nvSpPr>
        <p:spPr bwMode="auto">
          <a:xfrm>
            <a:off x="5057775" y="199707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57" name="Oval 313"/>
          <p:cNvSpPr>
            <a:spLocks noChangeAspect="1" noChangeArrowheads="1"/>
          </p:cNvSpPr>
          <p:nvPr/>
        </p:nvSpPr>
        <p:spPr bwMode="auto">
          <a:xfrm>
            <a:off x="5546725" y="221615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58" name="Oval 313"/>
          <p:cNvSpPr>
            <a:spLocks noChangeAspect="1" noChangeArrowheads="1"/>
          </p:cNvSpPr>
          <p:nvPr/>
        </p:nvSpPr>
        <p:spPr bwMode="auto">
          <a:xfrm>
            <a:off x="5861050" y="193040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59" name="Oval 313"/>
          <p:cNvSpPr>
            <a:spLocks noChangeAspect="1" noChangeArrowheads="1"/>
          </p:cNvSpPr>
          <p:nvPr/>
        </p:nvSpPr>
        <p:spPr bwMode="auto">
          <a:xfrm>
            <a:off x="5981700" y="242252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60" name="Oval 313"/>
          <p:cNvSpPr>
            <a:spLocks noChangeAspect="1" noChangeArrowheads="1"/>
          </p:cNvSpPr>
          <p:nvPr/>
        </p:nvSpPr>
        <p:spPr bwMode="auto">
          <a:xfrm>
            <a:off x="5889625" y="273050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61" name="Oval 313"/>
          <p:cNvSpPr>
            <a:spLocks noChangeAspect="1" noChangeArrowheads="1"/>
          </p:cNvSpPr>
          <p:nvPr/>
        </p:nvSpPr>
        <p:spPr bwMode="auto">
          <a:xfrm>
            <a:off x="6096000" y="266382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62" name="Oval 313"/>
          <p:cNvSpPr>
            <a:spLocks noChangeAspect="1" noChangeArrowheads="1"/>
          </p:cNvSpPr>
          <p:nvPr/>
        </p:nvSpPr>
        <p:spPr bwMode="auto">
          <a:xfrm>
            <a:off x="6276975" y="204787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63" name="Oval 313"/>
          <p:cNvSpPr>
            <a:spLocks noChangeAspect="1" noChangeArrowheads="1"/>
          </p:cNvSpPr>
          <p:nvPr/>
        </p:nvSpPr>
        <p:spPr bwMode="auto">
          <a:xfrm>
            <a:off x="6464300" y="250507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64" name="Oval 313"/>
          <p:cNvSpPr>
            <a:spLocks noChangeAspect="1" noChangeArrowheads="1"/>
          </p:cNvSpPr>
          <p:nvPr/>
        </p:nvSpPr>
        <p:spPr bwMode="auto">
          <a:xfrm>
            <a:off x="6692900" y="245745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65" name="Oval 313"/>
          <p:cNvSpPr>
            <a:spLocks noChangeAspect="1" noChangeArrowheads="1"/>
          </p:cNvSpPr>
          <p:nvPr/>
        </p:nvSpPr>
        <p:spPr bwMode="auto">
          <a:xfrm>
            <a:off x="6905625" y="232727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66" name="Oval 313"/>
          <p:cNvSpPr>
            <a:spLocks noChangeAspect="1" noChangeArrowheads="1"/>
          </p:cNvSpPr>
          <p:nvPr/>
        </p:nvSpPr>
        <p:spPr bwMode="auto">
          <a:xfrm>
            <a:off x="7048500" y="201930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67" name="Oval 313"/>
          <p:cNvSpPr>
            <a:spLocks noChangeAspect="1" noChangeArrowheads="1"/>
          </p:cNvSpPr>
          <p:nvPr/>
        </p:nvSpPr>
        <p:spPr bwMode="auto">
          <a:xfrm>
            <a:off x="7378700" y="204787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68" name="Oval 313"/>
          <p:cNvSpPr>
            <a:spLocks noChangeAspect="1" noChangeArrowheads="1"/>
          </p:cNvSpPr>
          <p:nvPr/>
        </p:nvSpPr>
        <p:spPr bwMode="auto">
          <a:xfrm>
            <a:off x="7581900" y="2362200"/>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69" name="Oval 313"/>
          <p:cNvSpPr>
            <a:spLocks noChangeAspect="1" noChangeArrowheads="1"/>
          </p:cNvSpPr>
          <p:nvPr/>
        </p:nvSpPr>
        <p:spPr bwMode="auto">
          <a:xfrm>
            <a:off x="7791450" y="250507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70" name="Oval 313"/>
          <p:cNvSpPr>
            <a:spLocks noChangeAspect="1" noChangeArrowheads="1"/>
          </p:cNvSpPr>
          <p:nvPr/>
        </p:nvSpPr>
        <p:spPr bwMode="auto">
          <a:xfrm>
            <a:off x="8156575" y="2397125"/>
            <a:ext cx="119062" cy="119063"/>
          </a:xfrm>
          <a:prstGeom prst="ellipse">
            <a:avLst/>
          </a:prstGeom>
          <a:solidFill>
            <a:srgbClr val="8000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71" name="Oval 313"/>
          <p:cNvSpPr>
            <a:spLocks noChangeAspect="1" noChangeArrowheads="1"/>
          </p:cNvSpPr>
          <p:nvPr/>
        </p:nvSpPr>
        <p:spPr bwMode="auto">
          <a:xfrm>
            <a:off x="1524000" y="3397250"/>
            <a:ext cx="119062" cy="119063"/>
          </a:xfrm>
          <a:prstGeom prst="ellipse">
            <a:avLst/>
          </a:prstGeom>
          <a:solidFill>
            <a:schemeClr val="bg1"/>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72" name="Oval 313"/>
          <p:cNvSpPr>
            <a:spLocks noChangeAspect="1" noChangeArrowheads="1"/>
          </p:cNvSpPr>
          <p:nvPr/>
        </p:nvSpPr>
        <p:spPr bwMode="auto">
          <a:xfrm>
            <a:off x="4143375" y="3775075"/>
            <a:ext cx="119062" cy="119063"/>
          </a:xfrm>
          <a:prstGeom prst="ellipse">
            <a:avLst/>
          </a:prstGeom>
          <a:solidFill>
            <a:srgbClr val="FF66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73" name="Oval 313"/>
          <p:cNvSpPr>
            <a:spLocks noChangeAspect="1" noChangeArrowheads="1"/>
          </p:cNvSpPr>
          <p:nvPr/>
        </p:nvSpPr>
        <p:spPr bwMode="auto">
          <a:xfrm>
            <a:off x="2609850" y="4086225"/>
            <a:ext cx="119062" cy="119063"/>
          </a:xfrm>
          <a:prstGeom prst="ellipse">
            <a:avLst/>
          </a:prstGeom>
          <a:solidFill>
            <a:srgbClr val="FF6600"/>
          </a:solidFill>
          <a:ln>
            <a:noFill/>
          </a:ln>
          <a:effectLst>
            <a:innerShdw blurRad="63500" dist="50800" dir="8100000">
              <a:prstClr val="black">
                <a:alpha val="50000"/>
              </a:prstClr>
            </a:innerShdw>
          </a:effectLst>
        </p:spPr>
        <p:txBody>
          <a:bodyPr wrap="none" anchor="ctr"/>
          <a:lstStyle/>
          <a:p>
            <a:pPr>
              <a:defRPr/>
            </a:pPr>
            <a:endParaRPr lang="en-US" dirty="0">
              <a:latin typeface="TradeGothic" charset="0"/>
              <a:ea typeface="ＭＳ Ｐゴシック" charset="0"/>
              <a:cs typeface="ＭＳ Ｐゴシック" charset="0"/>
            </a:endParaRPr>
          </a:p>
        </p:txBody>
      </p:sp>
      <p:sp>
        <p:nvSpPr>
          <p:cNvPr id="374" name="Oval 313"/>
          <p:cNvSpPr>
            <a:spLocks noChangeAspect="1" noChangeArrowheads="1"/>
          </p:cNvSpPr>
          <p:nvPr/>
        </p:nvSpPr>
        <p:spPr bwMode="auto">
          <a:xfrm>
            <a:off x="2638425" y="4098925"/>
            <a:ext cx="119062" cy="119063"/>
          </a:xfrm>
          <a:prstGeom prst="ellipse">
            <a:avLst/>
          </a:prstGeom>
          <a:solidFill>
            <a:srgbClr val="0000FF"/>
          </a:solidFill>
          <a:ln>
            <a:noFill/>
          </a:ln>
          <a:effectLst>
            <a:innerShdw blurRad="63500" dist="50800" dir="81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US" dirty="0">
              <a:latin typeface="TradeGothic" charset="0"/>
              <a:ea typeface="ＭＳ Ｐゴシック" charset="0"/>
              <a:cs typeface="ＭＳ Ｐゴシック" charset="0"/>
            </a:endParaRPr>
          </a:p>
        </p:txBody>
      </p:sp>
      <p:pic>
        <p:nvPicPr>
          <p:cNvPr id="9749" name="WDSSII_NWRT_May29_4D_isosurface.mov" descr="WDSSII_NWRT_May29_4D_isosurface">
            <a:hlinkClick r:id="" action="ppaction://media"/>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657600"/>
            <a:ext cx="2243138"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Picture 25" descr="NSSL.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667000" y="0"/>
            <a:ext cx="6248400" cy="1295400"/>
          </a:xfrm>
        </p:spPr>
        <p:txBody>
          <a:bodyPr/>
          <a:lstStyle/>
          <a:p>
            <a:r>
              <a:rPr lang="en-US" altLang="en-US" smtClean="0">
                <a:ea typeface="ＭＳ Ｐゴシック" pitchFamily="34" charset="-128"/>
              </a:rPr>
              <a:t>MRMS Usage</a:t>
            </a:r>
          </a:p>
        </p:txBody>
      </p:sp>
      <p:sp>
        <p:nvSpPr>
          <p:cNvPr id="10243" name="Content Placeholder 2"/>
          <p:cNvSpPr>
            <a:spLocks noGrp="1"/>
          </p:cNvSpPr>
          <p:nvPr>
            <p:ph idx="1"/>
          </p:nvPr>
        </p:nvSpPr>
        <p:spPr>
          <a:xfrm>
            <a:off x="304800" y="1143000"/>
            <a:ext cx="5181600" cy="4724400"/>
          </a:xfrm>
        </p:spPr>
        <p:txBody>
          <a:bodyPr/>
          <a:lstStyle/>
          <a:p>
            <a:r>
              <a:rPr lang="en-US" altLang="en-US" sz="2000" dirty="0" smtClean="0">
                <a:ea typeface="ＭＳ Ｐゴシック" pitchFamily="34" charset="-128"/>
              </a:rPr>
              <a:t>The weather and climate enterprise has been utilizing MRMS products, in some form, </a:t>
            </a:r>
            <a:r>
              <a:rPr lang="en-US" altLang="en-US" sz="2000" b="1" dirty="0" smtClean="0">
                <a:ea typeface="ＭＳ Ｐゴシック" pitchFamily="34" charset="-128"/>
              </a:rPr>
              <a:t>for well over decade</a:t>
            </a:r>
            <a:r>
              <a:rPr lang="en-US" altLang="en-US" sz="2000" dirty="0" smtClean="0">
                <a:ea typeface="ＭＳ Ｐゴシック" pitchFamily="34" charset="-128"/>
              </a:rPr>
              <a:t>. </a:t>
            </a:r>
          </a:p>
          <a:p>
            <a:r>
              <a:rPr lang="en-US" altLang="en-US" sz="2000" dirty="0" smtClean="0">
                <a:ea typeface="ＭＳ Ｐゴシック" pitchFamily="34" charset="-128"/>
              </a:rPr>
              <a:t>NCEP uses the radar mosaics at the Storm Prediction Center, the Aviation Weather Center, and the Weather Prediction Center for </a:t>
            </a:r>
            <a:r>
              <a:rPr lang="en-US" altLang="en-US" sz="2000" b="1" dirty="0" smtClean="0">
                <a:ea typeface="ＭＳ Ｐゴシック" pitchFamily="34" charset="-128"/>
              </a:rPr>
              <a:t>real‐time </a:t>
            </a:r>
            <a:r>
              <a:rPr lang="en-US" altLang="en-US" sz="2000" dirty="0" smtClean="0">
                <a:ea typeface="ＭＳ Ｐゴシック" pitchFamily="34" charset="-128"/>
              </a:rPr>
              <a:t>hazardous weather forecasting and post‐event data analysis. </a:t>
            </a:r>
          </a:p>
          <a:p>
            <a:r>
              <a:rPr lang="en-US" altLang="en-US" sz="2000" dirty="0" smtClean="0">
                <a:ea typeface="ＭＳ Ｐゴシック" pitchFamily="34" charset="-128"/>
              </a:rPr>
              <a:t>MRMS 3D products are used to </a:t>
            </a:r>
            <a:r>
              <a:rPr lang="en-US" altLang="en-US" sz="2000" b="1" dirty="0" smtClean="0">
                <a:ea typeface="ＭＳ Ｐゴシック" pitchFamily="34" charset="-128"/>
              </a:rPr>
              <a:t>initialize and verify </a:t>
            </a:r>
            <a:r>
              <a:rPr lang="en-US" altLang="en-US" sz="2000" dirty="0" smtClean="0">
                <a:ea typeface="ＭＳ Ｐゴシック" pitchFamily="34" charset="-128"/>
              </a:rPr>
              <a:t>high‐resolution storm‐scale models such as the RR and HRRR. </a:t>
            </a:r>
          </a:p>
          <a:p>
            <a:r>
              <a:rPr lang="en-US" altLang="en-US" sz="2000" dirty="0" smtClean="0">
                <a:ea typeface="ＭＳ Ｐゴシック" pitchFamily="34" charset="-128"/>
              </a:rPr>
              <a:t>The MRMS system is a component of a larger, multi‐agency effort to create a new, state‐of‐the‐art 3D storm‐scale analysis capability.</a:t>
            </a:r>
          </a:p>
          <a:p>
            <a:endParaRPr lang="en-US" altLang="en-US" sz="2000" dirty="0" smtClean="0">
              <a:ea typeface="ＭＳ Ｐゴシック" pitchFamily="34" charset="-128"/>
            </a:endParaRPr>
          </a:p>
          <a:p>
            <a:endParaRPr lang="en-US" altLang="en-US" sz="2000" dirty="0" smtClean="0">
              <a:ea typeface="ＭＳ Ｐゴシック" pitchFamily="34" charset="-128"/>
            </a:endParaRPr>
          </a:p>
          <a:p>
            <a:endParaRPr lang="en-US" altLang="en-US" sz="2000" dirty="0" smtClean="0">
              <a:ea typeface="ＭＳ Ｐゴシック" pitchFamily="34" charset="-128"/>
            </a:endParaRPr>
          </a:p>
          <a:p>
            <a:r>
              <a:rPr lang="en-US" altLang="en-US" sz="2000" dirty="0" smtClean="0">
                <a:ea typeface="ＭＳ Ｐゴシック" pitchFamily="34" charset="-128"/>
              </a:rPr>
              <a:t> </a:t>
            </a:r>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A049C3EE-82E2-42CE-AAD7-B2592BEE5990}" type="slidenum">
              <a:rPr lang="en-US" altLang="en-US" sz="1200" smtClean="0">
                <a:solidFill>
                  <a:schemeClr val="bg1"/>
                </a:solidFill>
              </a:rPr>
              <a:pPr eaLnBrk="1" hangingPunct="1">
                <a:spcBef>
                  <a:spcPct val="0"/>
                </a:spcBef>
              </a:pPr>
              <a:t>14</a:t>
            </a:fld>
            <a:endParaRPr lang="en-US" altLang="en-US" sz="1200" smtClean="0">
              <a:solidFill>
                <a:schemeClr val="bg1"/>
              </a:solidFill>
            </a:endParaRPr>
          </a:p>
        </p:txBody>
      </p:sp>
      <p:sp>
        <p:nvSpPr>
          <p:cNvPr id="10245" name="Footer Placeholder 4"/>
          <p:cNvSpPr>
            <a:spLocks noGrp="1"/>
          </p:cNvSpPr>
          <p:nvPr>
            <p:ph type="ftr" sz="quarter" idx="4294967295"/>
          </p:nvPr>
        </p:nvSpPr>
        <p:spPr>
          <a:xfrm>
            <a:off x="304800" y="6553200"/>
            <a:ext cx="4572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smtClean="0">
                <a:solidFill>
                  <a:schemeClr val="bg1"/>
                </a:solidFill>
                <a:cs typeface="Times New Roman" pitchFamily="18" charset="0"/>
              </a:rPr>
              <a:t>MRMS</a:t>
            </a:r>
          </a:p>
        </p:txBody>
      </p:sp>
      <p:pic>
        <p:nvPicPr>
          <p:cNvPr id="6" name="Picture 5" descr="NMQ_Bams.tiff"/>
          <p:cNvPicPr>
            <a:picLocks noChangeAspect="1"/>
          </p:cNvPicPr>
          <p:nvPr/>
        </p:nvPicPr>
        <p:blipFill>
          <a:blip r:embed="rId4"/>
          <a:stretch>
            <a:fillRect/>
          </a:stretch>
        </p:blipFill>
        <p:spPr>
          <a:xfrm>
            <a:off x="5562600" y="1828800"/>
            <a:ext cx="3432175" cy="4572000"/>
          </a:xfrm>
          <a:prstGeom prst="rect">
            <a:avLst/>
          </a:prstGeom>
          <a:effectLst>
            <a:outerShdw blurRad="63500" dist="38100" dir="2700000" algn="tl" rotWithShape="0">
              <a:srgbClr val="000000">
                <a:alpha val="75000"/>
              </a:srgbClr>
            </a:outerShdw>
          </a:effectLst>
        </p:spPr>
      </p:pic>
      <p:pic>
        <p:nvPicPr>
          <p:cNvPr id="10247" name="Picture 12" descr="oct2011cov.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1219200"/>
            <a:ext cx="1033463"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NSSL.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146F756C-67B4-48E8-A5C1-25DAFC1C4DF6}" type="slidenum">
              <a:rPr lang="en-US" altLang="en-US" sz="1200" smtClean="0">
                <a:solidFill>
                  <a:schemeClr val="bg1"/>
                </a:solidFill>
                <a:latin typeface="Arial" charset="0"/>
              </a:rPr>
              <a:pPr eaLnBrk="1" hangingPunct="1">
                <a:spcBef>
                  <a:spcPct val="0"/>
                </a:spcBef>
              </a:pPr>
              <a:t>15</a:t>
            </a:fld>
            <a:endParaRPr lang="en-US" altLang="en-US" sz="1200" smtClean="0">
              <a:solidFill>
                <a:schemeClr val="bg1"/>
              </a:solidFill>
              <a:latin typeface="Arial" charset="0"/>
            </a:endParaRPr>
          </a:p>
        </p:txBody>
      </p:sp>
      <p:sp>
        <p:nvSpPr>
          <p:cNvPr id="13315" name="Rectangle 2"/>
          <p:cNvSpPr>
            <a:spLocks noGrp="1" noChangeArrowheads="1"/>
          </p:cNvSpPr>
          <p:nvPr>
            <p:ph type="title"/>
          </p:nvPr>
        </p:nvSpPr>
        <p:spPr/>
        <p:txBody>
          <a:bodyPr/>
          <a:lstStyle/>
          <a:p>
            <a:r>
              <a:rPr lang="en-US" altLang="en-US" smtClean="0">
                <a:ea typeface="ＭＳ Ｐゴシック" pitchFamily="34" charset="-128"/>
              </a:rPr>
              <a:t>MRMS Transition to NWS Operations</a:t>
            </a:r>
          </a:p>
        </p:txBody>
      </p:sp>
      <p:sp>
        <p:nvSpPr>
          <p:cNvPr id="31747" name="Rectangle 3"/>
          <p:cNvSpPr>
            <a:spLocks noGrp="1" noChangeArrowheads="1"/>
          </p:cNvSpPr>
          <p:nvPr>
            <p:ph type="body" idx="1"/>
          </p:nvPr>
        </p:nvSpPr>
        <p:spPr/>
        <p:txBody>
          <a:bodyPr/>
          <a:lstStyle/>
          <a:p>
            <a:pPr marL="457200" indent="-457200">
              <a:buFont typeface="Arial"/>
              <a:buChar char="•"/>
              <a:defRPr/>
            </a:pPr>
            <a:r>
              <a:rPr lang="en-US" sz="2000" dirty="0">
                <a:ea typeface="ＭＳ Ｐゴシック" charset="0"/>
                <a:cs typeface="ＭＳ Ｐゴシック" charset="0"/>
              </a:rPr>
              <a:t>Approval of the </a:t>
            </a:r>
            <a:r>
              <a:rPr lang="en-US" sz="2000" dirty="0" smtClean="0">
                <a:ea typeface="ＭＳ Ｐゴシック" charset="0"/>
                <a:cs typeface="ＭＳ Ｐゴシック" charset="0"/>
              </a:rPr>
              <a:t>MRMS as </a:t>
            </a:r>
            <a:r>
              <a:rPr lang="en-US" sz="2000" dirty="0">
                <a:ea typeface="ＭＳ Ｐゴシック" charset="0"/>
                <a:cs typeface="ＭＳ Ｐゴシック" charset="0"/>
              </a:rPr>
              <a:t>an </a:t>
            </a:r>
            <a:r>
              <a:rPr lang="en-US" sz="2000" u="sng" dirty="0">
                <a:ea typeface="ＭＳ Ｐゴシック" charset="0"/>
                <a:cs typeface="ＭＳ Ｐゴシック" charset="0"/>
              </a:rPr>
              <a:t>official</a:t>
            </a:r>
            <a:r>
              <a:rPr lang="en-US" sz="2000" dirty="0">
                <a:ea typeface="ＭＳ Ｐゴシック" charset="0"/>
                <a:cs typeface="ＭＳ Ｐゴシック" charset="0"/>
              </a:rPr>
              <a:t> NOAA Line Office Transition Project (</a:t>
            </a:r>
            <a:r>
              <a:rPr lang="en-US" sz="2000" dirty="0">
                <a:solidFill>
                  <a:srgbClr val="FF0000"/>
                </a:solidFill>
                <a:ea typeface="ＭＳ Ｐゴシック" charset="0"/>
                <a:cs typeface="ＭＳ Ｐゴシック" charset="0"/>
              </a:rPr>
              <a:t>December 2010</a:t>
            </a:r>
            <a:r>
              <a:rPr lang="en-US" sz="2000" dirty="0" smtClean="0">
                <a:ea typeface="ＭＳ Ｐゴシック" charset="0"/>
                <a:cs typeface="ＭＳ Ｐゴシック" charset="0"/>
              </a:rPr>
              <a:t>)</a:t>
            </a:r>
          </a:p>
          <a:p>
            <a:pPr marL="457200" indent="-457200">
              <a:buFont typeface="Arial"/>
              <a:buChar char="•"/>
              <a:defRPr/>
            </a:pPr>
            <a:r>
              <a:rPr lang="en-US" sz="2000" dirty="0" smtClean="0">
                <a:ea typeface="ＭＳ Ｐゴシック" charset="0"/>
                <a:cs typeface="ＭＳ Ｐゴシック" charset="0"/>
              </a:rPr>
              <a:t>Transition managed by </a:t>
            </a:r>
            <a:r>
              <a:rPr lang="en-US" sz="2000" dirty="0" err="1" smtClean="0">
                <a:ea typeface="ＭＳ Ｐゴシック" charset="0"/>
                <a:cs typeface="ＭＳ Ｐゴシック" charset="0"/>
              </a:rPr>
              <a:t>NextGen</a:t>
            </a:r>
            <a:r>
              <a:rPr lang="en-US" sz="2000" dirty="0" smtClean="0">
                <a:ea typeface="ＭＳ Ｐゴシック" charset="0"/>
                <a:cs typeface="ＭＳ Ｐゴシック" charset="0"/>
              </a:rPr>
              <a:t> Weather Program office (</a:t>
            </a:r>
            <a:r>
              <a:rPr lang="en-US" sz="2000" dirty="0" smtClean="0">
                <a:solidFill>
                  <a:srgbClr val="FF0000"/>
                </a:solidFill>
                <a:ea typeface="ＭＳ Ｐゴシック" charset="0"/>
                <a:cs typeface="ＭＳ Ｐゴシック" charset="0"/>
              </a:rPr>
              <a:t>May 2013</a:t>
            </a:r>
            <a:r>
              <a:rPr lang="en-US" sz="2000" dirty="0" smtClean="0">
                <a:ea typeface="ＭＳ Ｐゴシック" charset="0"/>
                <a:cs typeface="ＭＳ Ｐゴシック" charset="0"/>
              </a:rPr>
              <a:t>)</a:t>
            </a:r>
          </a:p>
          <a:p>
            <a:pPr marL="457200" indent="-457200">
              <a:buFont typeface="Arial"/>
              <a:buChar char="•"/>
              <a:defRPr/>
            </a:pPr>
            <a:r>
              <a:rPr lang="en-US" sz="2000" dirty="0" smtClean="0">
                <a:ea typeface="ＭＳ Ｐゴシック" charset="0"/>
                <a:cs typeface="ＭＳ Ｐゴシック" charset="0"/>
              </a:rPr>
              <a:t>MRMS transition charter signed (</a:t>
            </a:r>
            <a:r>
              <a:rPr lang="en-US" sz="2000" dirty="0" smtClean="0">
                <a:solidFill>
                  <a:srgbClr val="FF0000"/>
                </a:solidFill>
                <a:ea typeface="ＭＳ Ｐゴシック" charset="0"/>
                <a:cs typeface="ＭＳ Ｐゴシック" charset="0"/>
              </a:rPr>
              <a:t>August 2013</a:t>
            </a:r>
            <a:r>
              <a:rPr lang="en-US" sz="2000" dirty="0" smtClean="0">
                <a:ea typeface="ＭＳ Ｐゴシック" charset="0"/>
                <a:cs typeface="ＭＳ Ｐゴシック" charset="0"/>
              </a:rPr>
              <a:t>)</a:t>
            </a:r>
          </a:p>
          <a:p>
            <a:pPr>
              <a:defRPr/>
            </a:pPr>
            <a:endParaRPr lang="en-US" sz="2000" dirty="0">
              <a:ea typeface="ＭＳ Ｐゴシック" charset="0"/>
              <a:cs typeface="ＭＳ Ｐゴシック" charset="0"/>
            </a:endParaRPr>
          </a:p>
        </p:txBody>
      </p:sp>
      <p:sp>
        <p:nvSpPr>
          <p:cNvPr id="13317" name="Footer Placeholder 1"/>
          <p:cNvSpPr>
            <a:spLocks noGrp="1"/>
          </p:cNvSpPr>
          <p:nvPr>
            <p:ph type="ftr" sz="quarter" idx="4294967295"/>
          </p:nvPr>
        </p:nvSpPr>
        <p:spPr>
          <a:xfrm>
            <a:off x="304800" y="6553200"/>
            <a:ext cx="4572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smtClean="0">
                <a:solidFill>
                  <a:schemeClr val="bg1"/>
                </a:solidFill>
                <a:cs typeface="Times New Roman" pitchFamily="18" charset="0"/>
              </a:rPr>
              <a:t>MRMS</a:t>
            </a:r>
          </a:p>
        </p:txBody>
      </p:sp>
      <p:pic>
        <p:nvPicPr>
          <p:cNvPr id="2" name="Picture 1" descr="Cover.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3581400"/>
            <a:ext cx="2114727"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Sig.tif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399" y="3581400"/>
            <a:ext cx="2143749"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ea typeface="ＭＳ Ｐゴシック" pitchFamily="34" charset="-128"/>
              </a:rPr>
              <a:t>MRMS Operational Transition Milestones</a:t>
            </a:r>
          </a:p>
        </p:txBody>
      </p:sp>
      <p:sp>
        <p:nvSpPr>
          <p:cNvPr id="3" name="Content Placeholder 2"/>
          <p:cNvSpPr>
            <a:spLocks noGrp="1"/>
          </p:cNvSpPr>
          <p:nvPr>
            <p:ph idx="1"/>
          </p:nvPr>
        </p:nvSpPr>
        <p:spPr/>
        <p:txBody>
          <a:bodyPr/>
          <a:lstStyle/>
          <a:p>
            <a:pPr>
              <a:defRPr/>
            </a:pPr>
            <a:r>
              <a:rPr lang="en-US" sz="2000" b="1" dirty="0" smtClean="0"/>
              <a:t>Program </a:t>
            </a:r>
            <a:r>
              <a:rPr lang="en-US" sz="2000" b="1" dirty="0"/>
              <a:t>Phase/</a:t>
            </a:r>
            <a:r>
              <a:rPr lang="en-US" sz="2000" b="1" dirty="0">
                <a:solidFill>
                  <a:srgbClr val="FF0000"/>
                </a:solidFill>
              </a:rPr>
              <a:t>Milestone </a:t>
            </a:r>
            <a:r>
              <a:rPr lang="en-US" sz="2000" b="1" dirty="0" smtClean="0">
                <a:solidFill>
                  <a:srgbClr val="FF0000"/>
                </a:solidFill>
              </a:rPr>
              <a:t>End</a:t>
            </a:r>
            <a:endParaRPr lang="en-US" sz="2000" b="1" dirty="0">
              <a:solidFill>
                <a:srgbClr val="FF0000"/>
              </a:solidFill>
            </a:endParaRPr>
          </a:p>
          <a:p>
            <a:pPr marL="285750" indent="-285750">
              <a:buFont typeface="Arial"/>
              <a:buChar char="•"/>
              <a:defRPr/>
            </a:pPr>
            <a:r>
              <a:rPr lang="en-US" sz="1800" dirty="0" smtClean="0"/>
              <a:t>Finalize </a:t>
            </a:r>
            <a:r>
              <a:rPr lang="en-US" sz="1800" dirty="0"/>
              <a:t>plan for </a:t>
            </a:r>
            <a:r>
              <a:rPr lang="en-US" sz="1800" dirty="0" smtClean="0"/>
              <a:t>MRMS </a:t>
            </a:r>
            <a:r>
              <a:rPr lang="en-US" sz="1800" dirty="0"/>
              <a:t>product dissemination </a:t>
            </a:r>
            <a:r>
              <a:rPr lang="en-US" sz="1800" dirty="0" smtClean="0">
                <a:solidFill>
                  <a:srgbClr val="FF0000"/>
                </a:solidFill>
              </a:rPr>
              <a:t>06</a:t>
            </a:r>
            <a:r>
              <a:rPr lang="en-US" sz="1800" dirty="0">
                <a:solidFill>
                  <a:srgbClr val="FF0000"/>
                </a:solidFill>
              </a:rPr>
              <a:t>/2014</a:t>
            </a:r>
          </a:p>
          <a:p>
            <a:pPr marL="285750" indent="-285750">
              <a:buFont typeface="Arial"/>
              <a:buChar char="•"/>
              <a:defRPr/>
            </a:pPr>
            <a:r>
              <a:rPr lang="en-US" sz="1800" dirty="0" smtClean="0"/>
              <a:t>Establish </a:t>
            </a:r>
            <a:r>
              <a:rPr lang="en-US" sz="1800" dirty="0"/>
              <a:t>Subversion </a:t>
            </a:r>
            <a:r>
              <a:rPr lang="en-US" sz="1800" dirty="0" smtClean="0"/>
              <a:t>MRMS source code repository </a:t>
            </a:r>
            <a:r>
              <a:rPr lang="en-US" sz="1800" dirty="0"/>
              <a:t>at </a:t>
            </a:r>
            <a:r>
              <a:rPr lang="en-US" sz="1800" dirty="0" smtClean="0"/>
              <a:t>NCEP </a:t>
            </a:r>
            <a:r>
              <a:rPr lang="en-US" sz="1800" dirty="0" smtClean="0">
                <a:solidFill>
                  <a:srgbClr val="FF0000"/>
                </a:solidFill>
              </a:rPr>
              <a:t>01/2014</a:t>
            </a:r>
          </a:p>
          <a:p>
            <a:pPr marL="285750" indent="-285750">
              <a:buFont typeface="Arial"/>
              <a:buChar char="•"/>
              <a:defRPr/>
            </a:pPr>
            <a:r>
              <a:rPr lang="en-US" sz="1800" dirty="0" smtClean="0"/>
              <a:t>Test MRMS on primary NCEP compute farm </a:t>
            </a:r>
            <a:r>
              <a:rPr lang="en-US" sz="1800" dirty="0" smtClean="0">
                <a:solidFill>
                  <a:srgbClr val="FF0000"/>
                </a:solidFill>
              </a:rPr>
              <a:t>01/2014</a:t>
            </a:r>
          </a:p>
          <a:p>
            <a:pPr marL="285750" indent="-285750">
              <a:buFont typeface="Arial"/>
              <a:buChar char="•"/>
              <a:defRPr/>
            </a:pPr>
            <a:r>
              <a:rPr lang="en-US" sz="1800" dirty="0"/>
              <a:t>Install and test MRMS </a:t>
            </a:r>
            <a:r>
              <a:rPr lang="en-US" sz="1800" dirty="0" smtClean="0"/>
              <a:t>IOC products </a:t>
            </a:r>
            <a:r>
              <a:rPr lang="en-US" sz="1800" dirty="0"/>
              <a:t>on </a:t>
            </a:r>
            <a:r>
              <a:rPr lang="en-US" sz="1800" dirty="0" smtClean="0"/>
              <a:t>WJHTC MRMS System </a:t>
            </a:r>
            <a:r>
              <a:rPr lang="en-US" sz="1800" dirty="0" smtClean="0">
                <a:solidFill>
                  <a:srgbClr val="FF0000"/>
                </a:solidFill>
              </a:rPr>
              <a:t>03/2014</a:t>
            </a:r>
            <a:endParaRPr lang="en-US" sz="1800" dirty="0">
              <a:solidFill>
                <a:srgbClr val="FF0000"/>
              </a:solidFill>
            </a:endParaRPr>
          </a:p>
          <a:p>
            <a:pPr marL="285750" indent="-285750">
              <a:buFont typeface="Arial"/>
              <a:buChar char="•"/>
              <a:defRPr/>
            </a:pPr>
            <a:r>
              <a:rPr lang="en-US" sz="1800" dirty="0"/>
              <a:t>Install and test MRMS </a:t>
            </a:r>
            <a:r>
              <a:rPr lang="en-US" sz="1800" dirty="0" smtClean="0"/>
              <a:t>IOC system on </a:t>
            </a:r>
            <a:r>
              <a:rPr lang="en-US" sz="1800" dirty="0"/>
              <a:t>primary </a:t>
            </a:r>
            <a:r>
              <a:rPr lang="en-US" sz="1800" dirty="0" smtClean="0"/>
              <a:t>NCEP compute center </a:t>
            </a:r>
            <a:r>
              <a:rPr lang="en-US" sz="1800" dirty="0" smtClean="0">
                <a:solidFill>
                  <a:srgbClr val="FF0000"/>
                </a:solidFill>
              </a:rPr>
              <a:t>07/</a:t>
            </a:r>
            <a:r>
              <a:rPr lang="en-US" sz="1800" dirty="0">
                <a:solidFill>
                  <a:srgbClr val="FF0000"/>
                </a:solidFill>
              </a:rPr>
              <a:t>2014</a:t>
            </a:r>
          </a:p>
          <a:p>
            <a:pPr marL="285750" indent="-285750">
              <a:buFont typeface="Arial"/>
              <a:buChar char="•"/>
              <a:defRPr/>
            </a:pPr>
            <a:r>
              <a:rPr lang="en-US" sz="1800" dirty="0"/>
              <a:t>Verify MRMS test products are received at remote test sites </a:t>
            </a:r>
            <a:r>
              <a:rPr lang="en-US" sz="1800" dirty="0" smtClean="0">
                <a:solidFill>
                  <a:srgbClr val="FF0000"/>
                </a:solidFill>
              </a:rPr>
              <a:t>08/</a:t>
            </a:r>
            <a:r>
              <a:rPr lang="en-US" sz="1800" dirty="0">
                <a:solidFill>
                  <a:srgbClr val="FF0000"/>
                </a:solidFill>
              </a:rPr>
              <a:t>2014</a:t>
            </a:r>
          </a:p>
          <a:p>
            <a:pPr marL="285750" indent="-285750">
              <a:buFont typeface="Arial"/>
              <a:buChar char="•"/>
              <a:defRPr/>
            </a:pPr>
            <a:r>
              <a:rPr lang="en-US" sz="1800" dirty="0"/>
              <a:t>MRMS </a:t>
            </a:r>
            <a:r>
              <a:rPr lang="en-US" sz="1800" dirty="0" smtClean="0"/>
              <a:t>IOC at College Park with </a:t>
            </a:r>
            <a:r>
              <a:rPr lang="en-US" sz="1800" dirty="0"/>
              <a:t>products available </a:t>
            </a:r>
            <a:r>
              <a:rPr lang="en-US" sz="1800" dirty="0" smtClean="0"/>
              <a:t>operationally </a:t>
            </a:r>
            <a:r>
              <a:rPr lang="en-US" sz="1800" dirty="0" smtClean="0">
                <a:solidFill>
                  <a:srgbClr val="FF0000"/>
                </a:solidFill>
              </a:rPr>
              <a:t>09/2014</a:t>
            </a:r>
          </a:p>
          <a:p>
            <a:pPr marL="285750" indent="-285750">
              <a:buFont typeface="Arial"/>
              <a:buChar char="•"/>
              <a:defRPr/>
            </a:pPr>
            <a:r>
              <a:rPr lang="en-US" sz="1800" dirty="0" smtClean="0"/>
              <a:t>Refine </a:t>
            </a:r>
            <a:r>
              <a:rPr lang="en-US" sz="1800" dirty="0"/>
              <a:t>performance and make adjustments to </a:t>
            </a:r>
            <a:r>
              <a:rPr lang="en-US" sz="1800" dirty="0" smtClean="0"/>
              <a:t>product creation</a:t>
            </a:r>
            <a:r>
              <a:rPr lang="en-US" sz="1800" dirty="0"/>
              <a:t>/</a:t>
            </a:r>
            <a:r>
              <a:rPr lang="en-US" sz="1800" dirty="0" smtClean="0"/>
              <a:t>dissemination </a:t>
            </a:r>
            <a:r>
              <a:rPr lang="en-US" sz="1800" dirty="0" smtClean="0">
                <a:solidFill>
                  <a:srgbClr val="FF0000"/>
                </a:solidFill>
              </a:rPr>
              <a:t>11</a:t>
            </a:r>
            <a:r>
              <a:rPr lang="en-US" sz="1800" dirty="0">
                <a:solidFill>
                  <a:srgbClr val="FF0000"/>
                </a:solidFill>
              </a:rPr>
              <a:t>/2014</a:t>
            </a:r>
          </a:p>
          <a:p>
            <a:pPr marL="285750" indent="-285750">
              <a:buFont typeface="Arial"/>
              <a:buChar char="•"/>
              <a:defRPr/>
            </a:pPr>
            <a:r>
              <a:rPr lang="en-US" sz="1800" dirty="0" smtClean="0"/>
              <a:t>MRMS </a:t>
            </a:r>
            <a:r>
              <a:rPr lang="en-US" sz="1800" dirty="0"/>
              <a:t>FOC </a:t>
            </a:r>
            <a:r>
              <a:rPr lang="en-US" sz="1800" dirty="0" smtClean="0"/>
              <a:t> - Entails installing software on backup compute center (Boulder) </a:t>
            </a:r>
            <a:r>
              <a:rPr lang="en-US" sz="1800" dirty="0" smtClean="0">
                <a:solidFill>
                  <a:srgbClr val="FF0000"/>
                </a:solidFill>
              </a:rPr>
              <a:t>04/2015</a:t>
            </a:r>
            <a:endParaRPr lang="en-US" sz="1800" dirty="0">
              <a:solidFill>
                <a:srgbClr val="FF0000"/>
              </a:solidFill>
            </a:endParaRPr>
          </a:p>
        </p:txBody>
      </p:sp>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C62C807A-FDDF-492D-961F-1BDB3467CA6D}" type="slidenum">
              <a:rPr lang="en-US" altLang="en-US" sz="1200" smtClean="0">
                <a:solidFill>
                  <a:schemeClr val="bg1"/>
                </a:solidFill>
              </a:rPr>
              <a:pPr eaLnBrk="1" hangingPunct="1">
                <a:spcBef>
                  <a:spcPct val="0"/>
                </a:spcBef>
              </a:pPr>
              <a:t>16</a:t>
            </a:fld>
            <a:endParaRPr lang="en-US" altLang="en-US" sz="1200" smtClean="0">
              <a:solidFill>
                <a:schemeClr val="bg1"/>
              </a:solidFill>
            </a:endParaRPr>
          </a:p>
        </p:txBody>
      </p:sp>
      <p:sp>
        <p:nvSpPr>
          <p:cNvPr id="14341" name="Footer Placeholder 4"/>
          <p:cNvSpPr>
            <a:spLocks noGrp="1"/>
          </p:cNvSpPr>
          <p:nvPr>
            <p:ph type="ftr" sz="quarter" idx="4294967295"/>
          </p:nvPr>
        </p:nvSpPr>
        <p:spPr>
          <a:xfrm>
            <a:off x="304800" y="6553200"/>
            <a:ext cx="4572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smtClean="0">
                <a:solidFill>
                  <a:schemeClr val="bg1"/>
                </a:solidFill>
                <a:cs typeface="Times New Roman" pitchFamily="18" charset="0"/>
              </a:rPr>
              <a:t>MRMS</a:t>
            </a:r>
          </a:p>
        </p:txBody>
      </p:sp>
      <p:pic>
        <p:nvPicPr>
          <p:cNvPr id="6" name="Picture 25" descr="NSSL.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DA9819CA-9F65-44F0-8EAA-F9C6D41EB732}" type="slidenum">
              <a:rPr lang="en-US" altLang="en-US" sz="1200" smtClean="0">
                <a:solidFill>
                  <a:schemeClr val="bg1"/>
                </a:solidFill>
                <a:latin typeface="Arial" charset="0"/>
              </a:rPr>
              <a:pPr eaLnBrk="1" hangingPunct="1">
                <a:spcBef>
                  <a:spcPct val="0"/>
                </a:spcBef>
              </a:pPr>
              <a:t>17</a:t>
            </a:fld>
            <a:endParaRPr lang="en-US" altLang="en-US" sz="1200" smtClean="0">
              <a:solidFill>
                <a:schemeClr val="bg1"/>
              </a:solidFill>
              <a:latin typeface="Arial" charset="0"/>
            </a:endParaRPr>
          </a:p>
        </p:txBody>
      </p:sp>
      <p:sp>
        <p:nvSpPr>
          <p:cNvPr id="17411" name="Rectangle 2"/>
          <p:cNvSpPr>
            <a:spLocks noGrp="1" noChangeArrowheads="1"/>
          </p:cNvSpPr>
          <p:nvPr>
            <p:ph type="title"/>
          </p:nvPr>
        </p:nvSpPr>
        <p:spPr>
          <a:xfrm>
            <a:off x="2667000" y="381000"/>
            <a:ext cx="6248400" cy="1295400"/>
          </a:xfrm>
        </p:spPr>
        <p:txBody>
          <a:bodyPr/>
          <a:lstStyle/>
          <a:p>
            <a:r>
              <a:rPr lang="en-US" altLang="en-US" sz="3600" dirty="0" smtClean="0">
                <a:ea typeface="ＭＳ Ｐゴシック" pitchFamily="34" charset="-128"/>
              </a:rPr>
              <a:t>MRMS Web Page (nmq.ou.edu)</a:t>
            </a:r>
          </a:p>
        </p:txBody>
      </p:sp>
      <p:sp>
        <p:nvSpPr>
          <p:cNvPr id="17412" name="Footer Placeholder 1"/>
          <p:cNvSpPr>
            <a:spLocks noGrp="1"/>
          </p:cNvSpPr>
          <p:nvPr>
            <p:ph type="ftr" sz="quarter" idx="4294967295"/>
          </p:nvPr>
        </p:nvSpPr>
        <p:spPr>
          <a:xfrm>
            <a:off x="304800" y="6553200"/>
            <a:ext cx="4572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smtClean="0">
                <a:solidFill>
                  <a:schemeClr val="bg1"/>
                </a:solidFill>
                <a:cs typeface="Times New Roman" pitchFamily="18" charset="0"/>
              </a:rPr>
              <a:t>MRMS</a:t>
            </a:r>
          </a:p>
        </p:txBody>
      </p:sp>
      <p:pic>
        <p:nvPicPr>
          <p:cNvPr id="3" name="Picture 2" descr="MRMS_Banner.tiff"/>
          <p:cNvPicPr>
            <a:picLocks noChangeAspect="1"/>
          </p:cNvPicPr>
          <p:nvPr/>
        </p:nvPicPr>
        <p:blipFill>
          <a:blip r:embed="rId4"/>
          <a:srcRect/>
          <a:stretch>
            <a:fillRect/>
          </a:stretch>
        </p:blipFill>
        <p:spPr bwMode="auto">
          <a:xfrm>
            <a:off x="152400" y="1371600"/>
            <a:ext cx="5448300" cy="37338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anner_2.tiff"/>
          <p:cNvPicPr>
            <a:picLocks noChangeAspect="1"/>
          </p:cNvPicPr>
          <p:nvPr/>
        </p:nvPicPr>
        <p:blipFill>
          <a:blip r:embed="rId5"/>
          <a:srcRect/>
          <a:stretch>
            <a:fillRect/>
          </a:stretch>
        </p:blipFill>
        <p:spPr bwMode="auto">
          <a:xfrm>
            <a:off x="4038600" y="3048000"/>
            <a:ext cx="4724400" cy="32639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NSSL.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0F8FEEE9-A367-48BC-ABB0-072A5AD441C5}" type="slidenum">
              <a:rPr lang="en-US" altLang="en-US" sz="1200" smtClean="0">
                <a:solidFill>
                  <a:schemeClr val="bg1"/>
                </a:solidFill>
                <a:latin typeface="Arial" charset="0"/>
              </a:rPr>
              <a:pPr eaLnBrk="1" hangingPunct="1">
                <a:spcBef>
                  <a:spcPct val="0"/>
                </a:spcBef>
              </a:pPr>
              <a:t>18</a:t>
            </a:fld>
            <a:endParaRPr lang="en-US" altLang="en-US" sz="1200" smtClean="0">
              <a:solidFill>
                <a:schemeClr val="bg1"/>
              </a:solidFill>
              <a:latin typeface="Arial" charset="0"/>
            </a:endParaRPr>
          </a:p>
        </p:txBody>
      </p:sp>
      <p:sp>
        <p:nvSpPr>
          <p:cNvPr id="215043" name="Rectangle 3"/>
          <p:cNvSpPr>
            <a:spLocks noGrp="1" noChangeArrowheads="1"/>
          </p:cNvSpPr>
          <p:nvPr>
            <p:ph type="body" idx="1"/>
          </p:nvPr>
        </p:nvSpPr>
        <p:spPr>
          <a:xfrm>
            <a:off x="381000" y="1447800"/>
            <a:ext cx="8350250" cy="4724400"/>
          </a:xfrm>
        </p:spPr>
        <p:txBody>
          <a:bodyPr>
            <a:normAutofit/>
          </a:bodyPr>
          <a:lstStyle/>
          <a:p>
            <a:pPr marL="174625" indent="-174625">
              <a:lnSpc>
                <a:spcPct val="80000"/>
              </a:lnSpc>
              <a:buFontTx/>
              <a:buChar char="•"/>
            </a:pPr>
            <a:r>
              <a:rPr lang="en-US" altLang="en-US" sz="2400" b="1" dirty="0" smtClean="0">
                <a:ea typeface="ＭＳ Ｐゴシック" pitchFamily="34" charset="-128"/>
              </a:rPr>
              <a:t>Provides</a:t>
            </a:r>
            <a:r>
              <a:rPr lang="en-US" altLang="en-US" sz="2400" dirty="0" smtClean="0">
                <a:ea typeface="ＭＳ Ｐゴシック" pitchFamily="34" charset="-128"/>
              </a:rPr>
              <a:t>, seamless, high resolution data sphere of integrated radar and sensor data for multiple agencies </a:t>
            </a:r>
          </a:p>
          <a:p>
            <a:pPr marL="174625" indent="-174625">
              <a:lnSpc>
                <a:spcPct val="80000"/>
              </a:lnSpc>
              <a:buFontTx/>
              <a:buChar char="•"/>
            </a:pPr>
            <a:r>
              <a:rPr lang="en-US" altLang="en-US" sz="2400" dirty="0" smtClean="0">
                <a:ea typeface="ＭＳ Ｐゴシック" pitchFamily="34" charset="-128"/>
              </a:rPr>
              <a:t>Improves depictions of convective initiation,  structure, and evolution for warnings, forecasts, air traffic routing</a:t>
            </a:r>
          </a:p>
          <a:p>
            <a:pPr marL="174625" indent="-174625">
              <a:lnSpc>
                <a:spcPct val="80000"/>
              </a:lnSpc>
              <a:buFontTx/>
              <a:buChar char="•"/>
            </a:pPr>
            <a:r>
              <a:rPr lang="en-US" altLang="en-US" sz="2400" b="1" dirty="0" smtClean="0">
                <a:ea typeface="ＭＳ Ｐゴシック" pitchFamily="34" charset="-128"/>
              </a:rPr>
              <a:t>Provides</a:t>
            </a:r>
            <a:r>
              <a:rPr lang="en-US" altLang="en-US" sz="2400" dirty="0" smtClean="0">
                <a:ea typeface="ＭＳ Ｐゴシック" pitchFamily="34" charset="-128"/>
              </a:rPr>
              <a:t> framework for research and development for aviation related products via WJHTC MRMS system</a:t>
            </a:r>
          </a:p>
          <a:p>
            <a:pPr marL="174625" indent="-174625">
              <a:lnSpc>
                <a:spcPct val="80000"/>
              </a:lnSpc>
              <a:buFontTx/>
              <a:buChar char="•"/>
            </a:pPr>
            <a:r>
              <a:rPr lang="en-US" altLang="en-US" sz="2400" dirty="0" smtClean="0">
                <a:ea typeface="ＭＳ Ｐゴシック" pitchFamily="34" charset="-128"/>
              </a:rPr>
              <a:t>Will provide an analysis of record to more robustly understand severe weather and precipitation </a:t>
            </a:r>
            <a:r>
              <a:rPr lang="en-US" altLang="en-US" sz="2400" dirty="0" err="1" smtClean="0">
                <a:ea typeface="ＭＳ Ｐゴシック" pitchFamily="34" charset="-128"/>
              </a:rPr>
              <a:t>climatologies</a:t>
            </a:r>
            <a:r>
              <a:rPr lang="en-US" altLang="en-US" sz="2400" dirty="0" smtClean="0">
                <a:ea typeface="ＭＳ Ｐゴシック" pitchFamily="34" charset="-128"/>
              </a:rPr>
              <a:t> nationwide</a:t>
            </a:r>
          </a:p>
          <a:p>
            <a:pPr marL="174625" indent="-174625">
              <a:lnSpc>
                <a:spcPct val="80000"/>
              </a:lnSpc>
              <a:buFontTx/>
              <a:buChar char="•"/>
            </a:pPr>
            <a:r>
              <a:rPr lang="en-US" altLang="en-US" sz="2400" dirty="0" smtClean="0">
                <a:ea typeface="ＭＳ Ｐゴシック" pitchFamily="34" charset="-128"/>
              </a:rPr>
              <a:t>Will strengthen existing and establish new partnerships with multiple development and operational agencies</a:t>
            </a:r>
          </a:p>
          <a:p>
            <a:pPr marL="174625" indent="-174625">
              <a:lnSpc>
                <a:spcPct val="80000"/>
              </a:lnSpc>
              <a:buFontTx/>
              <a:buChar char="•"/>
            </a:pPr>
            <a:r>
              <a:rPr lang="en-US" altLang="en-US" sz="2400" dirty="0" smtClean="0">
                <a:ea typeface="ＭＳ Ｐゴシック" pitchFamily="34" charset="-128"/>
              </a:rPr>
              <a:t>Will save lives, property, aviation delays/accidents</a:t>
            </a:r>
          </a:p>
        </p:txBody>
      </p:sp>
      <p:sp>
        <p:nvSpPr>
          <p:cNvPr id="18436" name="Footer Placeholder 1"/>
          <p:cNvSpPr>
            <a:spLocks noGrp="1"/>
          </p:cNvSpPr>
          <p:nvPr>
            <p:ph type="ftr" sz="quarter" idx="4294967295"/>
          </p:nvPr>
        </p:nvSpPr>
        <p:spPr>
          <a:xfrm>
            <a:off x="304800" y="6553200"/>
            <a:ext cx="4572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smtClean="0">
                <a:solidFill>
                  <a:schemeClr val="bg1"/>
                </a:solidFill>
                <a:cs typeface="Times New Roman" pitchFamily="18" charset="0"/>
              </a:rPr>
              <a:t>MRMS</a:t>
            </a:r>
          </a:p>
        </p:txBody>
      </p:sp>
      <p:sp>
        <p:nvSpPr>
          <p:cNvPr id="18437" name="Title 1"/>
          <p:cNvSpPr>
            <a:spLocks noGrp="1"/>
          </p:cNvSpPr>
          <p:nvPr>
            <p:ph type="title"/>
          </p:nvPr>
        </p:nvSpPr>
        <p:spPr/>
        <p:txBody>
          <a:bodyPr/>
          <a:lstStyle/>
          <a:p>
            <a:r>
              <a:rPr lang="en-US" altLang="en-US" smtClean="0">
                <a:ea typeface="ＭＳ Ｐゴシック" pitchFamily="34" charset="-128"/>
              </a:rPr>
              <a:t>MRMS Summary</a:t>
            </a:r>
          </a:p>
        </p:txBody>
      </p:sp>
      <p:pic>
        <p:nvPicPr>
          <p:cNvPr id="6" name="Picture 25" descr="NSSL.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ea typeface="ＭＳ Ｐゴシック" pitchFamily="34" charset="-128"/>
              </a:rPr>
              <a:t>Questions</a:t>
            </a:r>
          </a:p>
        </p:txBody>
      </p:sp>
      <p:sp>
        <p:nvSpPr>
          <p:cNvPr id="1945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438FA4E4-E3B2-44CE-82A8-CA88EFBEADFE}" type="slidenum">
              <a:rPr lang="en-US" altLang="en-US" sz="1200" smtClean="0">
                <a:solidFill>
                  <a:schemeClr val="bg1"/>
                </a:solidFill>
              </a:rPr>
              <a:pPr eaLnBrk="1" hangingPunct="1">
                <a:spcBef>
                  <a:spcPct val="0"/>
                </a:spcBef>
              </a:pPr>
              <a:t>19</a:t>
            </a:fld>
            <a:endParaRPr lang="en-US" altLang="en-US" sz="1200" smtClean="0">
              <a:solidFill>
                <a:schemeClr val="bg1"/>
              </a:solidFill>
            </a:endParaRPr>
          </a:p>
        </p:txBody>
      </p:sp>
      <p:sp>
        <p:nvSpPr>
          <p:cNvPr id="19460" name="Footer Placeholder 4"/>
          <p:cNvSpPr>
            <a:spLocks noGrp="1"/>
          </p:cNvSpPr>
          <p:nvPr>
            <p:ph type="ftr" sz="quarter" idx="4294967295"/>
          </p:nvPr>
        </p:nvSpPr>
        <p:spPr>
          <a:xfrm>
            <a:off x="304800" y="6553200"/>
            <a:ext cx="4572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smtClean="0">
                <a:solidFill>
                  <a:schemeClr val="bg1"/>
                </a:solidFill>
                <a:cs typeface="Times New Roman" pitchFamily="18" charset="0"/>
              </a:rPr>
              <a:t>MRMS</a:t>
            </a:r>
          </a:p>
        </p:txBody>
      </p:sp>
      <p:pic>
        <p:nvPicPr>
          <p:cNvPr id="60420" name="Picture 1" descr="azpic5.JPG"/>
          <p:cNvPicPr>
            <a:picLocks noChangeAspect="1"/>
          </p:cNvPicPr>
          <p:nvPr/>
        </p:nvPicPr>
        <p:blipFill>
          <a:blip r:embed="rId4"/>
          <a:srcRect/>
          <a:stretch>
            <a:fillRect/>
          </a:stretch>
        </p:blipFill>
        <p:spPr bwMode="auto">
          <a:xfrm>
            <a:off x="1295400" y="1295400"/>
            <a:ext cx="7310438" cy="486092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NSSL.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hangingPunct="1">
              <a:defRPr/>
            </a:pPr>
            <a:r>
              <a:rPr lang="en-US" dirty="0" smtClean="0">
                <a:latin typeface="Times New Roman" pitchFamily="18" charset="0"/>
                <a:cs typeface="Times New Roman" pitchFamily="18" charset="0"/>
              </a:rPr>
              <a:t>What is RTMA?</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BED2DC1E-8EB5-48FE-BAAE-94396E496032}" type="slidenum">
              <a:rPr lang="en-US"/>
              <a:pPr>
                <a:defRPr/>
              </a:pPr>
              <a:t>2</a:t>
            </a:fld>
            <a:endParaRPr lang="en-US"/>
          </a:p>
        </p:txBody>
      </p:sp>
      <p:sp>
        <p:nvSpPr>
          <p:cNvPr id="4100" name="Content Placeholder 2"/>
          <p:cNvSpPr>
            <a:spLocks noGrp="1"/>
          </p:cNvSpPr>
          <p:nvPr>
            <p:ph idx="1"/>
          </p:nvPr>
        </p:nvSpPr>
        <p:spPr>
          <a:xfrm>
            <a:off x="457200" y="1213513"/>
            <a:ext cx="4343400" cy="5263487"/>
          </a:xfrm>
        </p:spPr>
        <p:txBody>
          <a:bodyPr/>
          <a:lstStyle/>
          <a:p>
            <a:r>
              <a:rPr lang="en-US" altLang="en-US" sz="2400" dirty="0" smtClean="0">
                <a:latin typeface="Times New Roman" pitchFamily="18" charset="0"/>
                <a:cs typeface="Times New Roman" pitchFamily="18" charset="0"/>
              </a:rPr>
              <a:t>RTMA: Real-Time </a:t>
            </a:r>
            <a:r>
              <a:rPr lang="en-US" altLang="en-US" sz="2400" dirty="0" err="1" smtClean="0">
                <a:latin typeface="Times New Roman" pitchFamily="18" charset="0"/>
                <a:cs typeface="Times New Roman" pitchFamily="18" charset="0"/>
              </a:rPr>
              <a:t>Mesoscale</a:t>
            </a:r>
            <a:r>
              <a:rPr lang="en-US" altLang="en-US" sz="2400" dirty="0" smtClean="0">
                <a:latin typeface="Times New Roman" pitchFamily="18" charset="0"/>
                <a:cs typeface="Times New Roman" pitchFamily="18" charset="0"/>
              </a:rPr>
              <a:t> Analysis</a:t>
            </a:r>
          </a:p>
          <a:p>
            <a:pPr lvl="1"/>
            <a:r>
              <a:rPr lang="en-US" altLang="en-US" sz="2400" dirty="0" smtClean="0">
                <a:latin typeface="Times New Roman" pitchFamily="18" charset="0"/>
                <a:cs typeface="Times New Roman" pitchFamily="18" charset="0"/>
              </a:rPr>
              <a:t>A 5 km to 2.5 km hourly CONUS gridded weather analysis</a:t>
            </a:r>
          </a:p>
          <a:p>
            <a:pPr lvl="1"/>
            <a:r>
              <a:rPr lang="en-US" altLang="en-US" sz="2400" dirty="0" smtClean="0">
                <a:latin typeface="Times New Roman" pitchFamily="18" charset="0"/>
                <a:cs typeface="Times New Roman" pitchFamily="18" charset="0"/>
              </a:rPr>
              <a:t>Provides gridded initial conditions for local forecasts for NWS field offices</a:t>
            </a:r>
          </a:p>
          <a:p>
            <a:pPr lvl="1"/>
            <a:r>
              <a:rPr lang="en-US" altLang="en-US" sz="2400" dirty="0" smtClean="0">
                <a:latin typeface="Times New Roman" pitchFamily="18" charset="0"/>
                <a:cs typeface="Times New Roman" pitchFamily="18" charset="0"/>
              </a:rPr>
              <a:t>Also used as the “Analysis of Record” (AOR) for forecast verification and case studies</a:t>
            </a:r>
          </a:p>
        </p:txBody>
      </p:sp>
      <p:pic>
        <p:nvPicPr>
          <p:cNvPr id="4101" name="Content Placeholder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59105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447800"/>
            <a:ext cx="3911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613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FEF169-CB57-4242-A024-04F06C819D01}" type="slidenum">
              <a:rPr lang="en-US" altLang="en-US" smtClean="0"/>
              <a:pPr>
                <a:defRPr/>
              </a:pPr>
              <a:t>20</a:t>
            </a:fld>
            <a:endParaRPr lang="en-US" altLang="en-US"/>
          </a:p>
        </p:txBody>
      </p:sp>
      <p:sp>
        <p:nvSpPr>
          <p:cNvPr id="5" name="Footer Placeholder 4"/>
          <p:cNvSpPr>
            <a:spLocks noGrp="1"/>
          </p:cNvSpPr>
          <p:nvPr>
            <p:ph type="ftr" sz="quarter" idx="4294967295"/>
          </p:nvPr>
        </p:nvSpPr>
        <p:spPr>
          <a:xfrm>
            <a:off x="304800" y="6553200"/>
            <a:ext cx="4572000" cy="304800"/>
          </a:xfrm>
          <a:prstGeom prst="rect">
            <a:avLst/>
          </a:prstGeom>
        </p:spPr>
        <p:txBody>
          <a:bodyPr/>
          <a:lstStyle/>
          <a:p>
            <a:pPr>
              <a:defRPr/>
            </a:pPr>
            <a:r>
              <a:rPr lang="en-US" smtClean="0"/>
              <a:t>MRMS</a:t>
            </a:r>
            <a:endParaRPr lang="en-US"/>
          </a:p>
        </p:txBody>
      </p:sp>
      <p:pic>
        <p:nvPicPr>
          <p:cNvPr id="6" name="Picture 25" descr="NSSL.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460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ea typeface="ＭＳ Ｐゴシック" pitchFamily="34" charset="-128"/>
              </a:rPr>
              <a:t>Current MRMS R&amp;D</a:t>
            </a:r>
          </a:p>
        </p:txBody>
      </p:sp>
      <p:sp>
        <p:nvSpPr>
          <p:cNvPr id="15363" name="Content Placeholder 2"/>
          <p:cNvSpPr>
            <a:spLocks noGrp="1"/>
          </p:cNvSpPr>
          <p:nvPr>
            <p:ph idx="1"/>
          </p:nvPr>
        </p:nvSpPr>
        <p:spPr>
          <a:xfrm>
            <a:off x="304800" y="1371600"/>
            <a:ext cx="8610600" cy="4724400"/>
          </a:xfrm>
        </p:spPr>
        <p:txBody>
          <a:bodyPr/>
          <a:lstStyle/>
          <a:p>
            <a:pPr marL="285750" indent="-285750">
              <a:buFontTx/>
              <a:buChar char="•"/>
            </a:pPr>
            <a:r>
              <a:rPr lang="en-US" altLang="en-US" sz="1800" b="1" smtClean="0">
                <a:ea typeface="ＭＳ Ｐゴシック" pitchFamily="34" charset="-128"/>
              </a:rPr>
              <a:t>QC study of the Canadian radar and other candidate radar networks.  </a:t>
            </a:r>
            <a:r>
              <a:rPr lang="en-US" altLang="en-US" sz="1800" smtClean="0">
                <a:ea typeface="ＭＳ Ｐゴシック" pitchFamily="34" charset="-128"/>
              </a:rPr>
              <a:t>Data quality issues associated with non-WSR-88D radar networks require continued research and development for optimum quality assurance for the data to be fully integrated into the seamless 3D mosaic and derivative products.  </a:t>
            </a:r>
            <a:r>
              <a:rPr lang="en-US" altLang="en-US" sz="1800" u="sng" smtClean="0">
                <a:ea typeface="ＭＳ Ｐゴシック" pitchFamily="34" charset="-128"/>
              </a:rPr>
              <a:t>This effort benefits those forecast capabilities that rely on high fidelity radar imagery as an input (HRRR, CIP, GTG, CoSPA).</a:t>
            </a:r>
          </a:p>
          <a:p>
            <a:pPr marL="285750" indent="-285750">
              <a:buFontTx/>
              <a:buChar char="•"/>
            </a:pPr>
            <a:r>
              <a:rPr lang="en-US" altLang="en-US" sz="1800" b="1" smtClean="0">
                <a:ea typeface="ＭＳ Ｐゴシック" pitchFamily="34" charset="-128"/>
              </a:rPr>
              <a:t>Utilize polarimetric radar techniques to further improve radar data quality control.  </a:t>
            </a:r>
            <a:r>
              <a:rPr lang="en-US" altLang="en-US" sz="1800" smtClean="0">
                <a:ea typeface="ＭＳ Ｐゴシック" pitchFamily="34" charset="-128"/>
              </a:rPr>
              <a:t>The polarimetric radar variables have shown to provide more accurate identification of anomalous propagation, sea clutter, biological scatterers, and chaff echoes than using single-polarized radar variables.  </a:t>
            </a:r>
            <a:r>
              <a:rPr lang="en-US" altLang="en-US" sz="1800" u="sng" smtClean="0">
                <a:ea typeface="ＭＳ Ｐゴシック" pitchFamily="34" charset="-128"/>
              </a:rPr>
              <a:t>Better identification and removal of non-weather echoes will increase airspace capacity. </a:t>
            </a:r>
            <a:r>
              <a:rPr lang="en-US" altLang="en-US" sz="1800" u="sng" smtClean="0">
                <a:solidFill>
                  <a:srgbClr val="FF0000"/>
                </a:solidFill>
                <a:ea typeface="ＭＳ Ｐゴシック" pitchFamily="34" charset="-128"/>
              </a:rPr>
              <a:t>DELIVERED</a:t>
            </a:r>
          </a:p>
          <a:p>
            <a:pPr marL="285750" indent="-285750">
              <a:buFontTx/>
              <a:buChar char="•"/>
            </a:pPr>
            <a:r>
              <a:rPr lang="en-US" altLang="en-US" sz="1800" b="1" smtClean="0">
                <a:ea typeface="ＭＳ Ｐゴシック" pitchFamily="34" charset="-128"/>
              </a:rPr>
              <a:t>Integrate polarimetric radar variables with atmospheric environmental data and develop robust algorithms to identify different cloud and precipitation types </a:t>
            </a:r>
            <a:r>
              <a:rPr lang="en-US" altLang="en-US" sz="1800" smtClean="0">
                <a:ea typeface="ＭＳ Ｐゴシック" pitchFamily="34" charset="-128"/>
              </a:rPr>
              <a:t>(e.g., liquid vs. frozen, supercooled water vs. ice crystals, etc.).  </a:t>
            </a:r>
            <a:r>
              <a:rPr lang="en-US" altLang="en-US" sz="1800" u="sng" smtClean="0">
                <a:ea typeface="ＭＳ Ｐゴシック" pitchFamily="34" charset="-128"/>
              </a:rPr>
              <a:t>Accurate delineation of different hydrometeor regions could be beneficial to the TAIWIS and In Flight Icing PDTs.</a:t>
            </a:r>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AE12D8DF-2E11-494C-B35F-5FFC98E0E93E}" type="slidenum">
              <a:rPr lang="en-US" altLang="en-US" sz="1200" smtClean="0">
                <a:solidFill>
                  <a:schemeClr val="bg1"/>
                </a:solidFill>
              </a:rPr>
              <a:pPr eaLnBrk="1" hangingPunct="1">
                <a:spcBef>
                  <a:spcPct val="0"/>
                </a:spcBef>
              </a:pPr>
              <a:t>21</a:t>
            </a:fld>
            <a:endParaRPr lang="en-US" altLang="en-US" sz="1200" smtClean="0">
              <a:solidFill>
                <a:schemeClr val="bg1"/>
              </a:solidFill>
            </a:endParaRPr>
          </a:p>
        </p:txBody>
      </p:sp>
      <p:sp>
        <p:nvSpPr>
          <p:cNvPr id="15365" name="Footer Placeholder 4"/>
          <p:cNvSpPr>
            <a:spLocks noGrp="1"/>
          </p:cNvSpPr>
          <p:nvPr>
            <p:ph type="ftr" sz="quarter" idx="4294967295"/>
          </p:nvPr>
        </p:nvSpPr>
        <p:spPr>
          <a:xfrm>
            <a:off x="304800" y="6553200"/>
            <a:ext cx="4572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smtClean="0">
                <a:solidFill>
                  <a:schemeClr val="bg1"/>
                </a:solidFill>
                <a:cs typeface="Times New Roman" pitchFamily="18" charset="0"/>
              </a:rPr>
              <a:t>MRMS</a:t>
            </a:r>
          </a:p>
        </p:txBody>
      </p:sp>
      <p:pic>
        <p:nvPicPr>
          <p:cNvPr id="6" name="Picture 25" descr="NSSL.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marL="285750" indent="-285750">
              <a:buFontTx/>
              <a:buChar char="•"/>
            </a:pPr>
            <a:r>
              <a:rPr lang="en-US" altLang="en-US" sz="1800" b="1" smtClean="0">
                <a:ea typeface="ＭＳ Ｐゴシック" pitchFamily="34" charset="-128"/>
              </a:rPr>
              <a:t>Evaluating performances of the polarimetric radar hydrometeor classification algorithm (HCA) for different seasons and different geographical areas, and develop strategies for seamless mosaicing of the HCA products for the CONUS domain</a:t>
            </a:r>
            <a:r>
              <a:rPr lang="en-US" altLang="en-US" sz="1800" smtClean="0">
                <a:ea typeface="ＭＳ Ｐゴシック" pitchFamily="34" charset="-128"/>
              </a:rPr>
              <a:t>.  A high-resolution 3D national mosaic of cloud hydrometeor types (e.g., rain droplets, hail, ice crystal, etc) will be very useful for en route air traffic controllers.   </a:t>
            </a:r>
            <a:r>
              <a:rPr lang="en-US" altLang="en-US" sz="1800" u="sng" smtClean="0">
                <a:ea typeface="ＭＳ Ｐゴシック" pitchFamily="34" charset="-128"/>
              </a:rPr>
              <a:t>Further, the 3D HCA mosaic will be helpful for validation and improvements of various microphysical schemes used in numerical weather prediction models.</a:t>
            </a:r>
          </a:p>
          <a:p>
            <a:pPr marL="285750" indent="-285750">
              <a:buFontTx/>
              <a:buChar char="•"/>
            </a:pPr>
            <a:r>
              <a:rPr lang="en-US" altLang="en-US" sz="1800" b="1" smtClean="0">
                <a:ea typeface="ＭＳ Ｐゴシック" pitchFamily="34" charset="-128"/>
              </a:rPr>
              <a:t>Continue supporting the MRMS system at the WJHTC and develop new techniques and products based on requirements from the aviation community. </a:t>
            </a:r>
            <a:r>
              <a:rPr lang="en-US" altLang="en-US" sz="1800" smtClean="0">
                <a:ea typeface="ＭＳ Ｐゴシック" pitchFamily="34" charset="-128"/>
              </a:rPr>
              <a:t>Continue to provide MRMS products to other AWRP PDTs and develop new techniques and products based on requirements from other AWRP PDTs.  </a:t>
            </a:r>
            <a:endParaRPr lang="en-US" altLang="en-US" smtClean="0">
              <a:ea typeface="ＭＳ Ｐゴシック" pitchFamily="34" charset="-128"/>
            </a:endParaRPr>
          </a:p>
        </p:txBody>
      </p:sp>
      <p:sp>
        <p:nvSpPr>
          <p:cNvPr id="1638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11F7FD6D-6A89-43DC-B93B-BC5DE2D86C5A}" type="slidenum">
              <a:rPr lang="en-US" altLang="en-US" sz="1200" smtClean="0">
                <a:solidFill>
                  <a:schemeClr val="bg1"/>
                </a:solidFill>
              </a:rPr>
              <a:pPr eaLnBrk="1" hangingPunct="1">
                <a:spcBef>
                  <a:spcPct val="0"/>
                </a:spcBef>
              </a:pPr>
              <a:t>22</a:t>
            </a:fld>
            <a:endParaRPr lang="en-US" altLang="en-US" sz="1200" smtClean="0">
              <a:solidFill>
                <a:schemeClr val="bg1"/>
              </a:solidFill>
            </a:endParaRPr>
          </a:p>
        </p:txBody>
      </p:sp>
      <p:sp>
        <p:nvSpPr>
          <p:cNvPr id="16388" name="Footer Placeholder 4"/>
          <p:cNvSpPr>
            <a:spLocks noGrp="1"/>
          </p:cNvSpPr>
          <p:nvPr>
            <p:ph type="ftr" sz="quarter" idx="4294967295"/>
          </p:nvPr>
        </p:nvSpPr>
        <p:spPr>
          <a:xfrm>
            <a:off x="304800" y="6553200"/>
            <a:ext cx="4572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smtClean="0">
                <a:solidFill>
                  <a:schemeClr val="bg1"/>
                </a:solidFill>
                <a:cs typeface="Times New Roman" pitchFamily="18" charset="0"/>
              </a:rPr>
              <a:t>MRMS</a:t>
            </a:r>
          </a:p>
        </p:txBody>
      </p:sp>
      <p:sp>
        <p:nvSpPr>
          <p:cNvPr id="16389" name="Title 1"/>
          <p:cNvSpPr>
            <a:spLocks noGrp="1"/>
          </p:cNvSpPr>
          <p:nvPr>
            <p:ph type="title"/>
          </p:nvPr>
        </p:nvSpPr>
        <p:spPr/>
        <p:txBody>
          <a:bodyPr/>
          <a:lstStyle/>
          <a:p>
            <a:r>
              <a:rPr lang="en-US" altLang="en-US" dirty="0" smtClean="0">
                <a:ea typeface="ＭＳ Ｐゴシック" pitchFamily="34" charset="-128"/>
              </a:rPr>
              <a:t>Current MRMS R&amp;D</a:t>
            </a:r>
          </a:p>
        </p:txBody>
      </p:sp>
      <p:pic>
        <p:nvPicPr>
          <p:cNvPr id="6" name="Picture 25" descr="NSSL.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latin typeface="Times New Roman" pitchFamily="18" charset="0"/>
                <a:cs typeface="Times New Roman" pitchFamily="18" charset="0"/>
              </a:rPr>
              <a:t>RTMA Details</a:t>
            </a:r>
          </a:p>
        </p:txBody>
      </p:sp>
      <p:sp>
        <p:nvSpPr>
          <p:cNvPr id="3" name="Content Placeholder 2"/>
          <p:cNvSpPr>
            <a:spLocks noGrp="1"/>
          </p:cNvSpPr>
          <p:nvPr>
            <p:ph sz="half" idx="1"/>
          </p:nvPr>
        </p:nvSpPr>
        <p:spPr>
          <a:xfrm>
            <a:off x="457200" y="1143000"/>
            <a:ext cx="3810000" cy="4983163"/>
          </a:xfrm>
        </p:spPr>
        <p:txBody>
          <a:bodyPr>
            <a:normAutofit fontScale="92500" lnSpcReduction="20000"/>
          </a:bodyPr>
          <a:lstStyle/>
          <a:p>
            <a:pPr marL="0" indent="0" eaLnBrk="1" hangingPunct="1">
              <a:buFont typeface="Arial" pitchFamily="34" charset="0"/>
              <a:buNone/>
              <a:defRPr/>
            </a:pPr>
            <a:r>
              <a:rPr lang="en-US" sz="2000" b="1" dirty="0" smtClean="0">
                <a:latin typeface="Times New Roman" pitchFamily="18" charset="0"/>
                <a:cs typeface="Times New Roman" pitchFamily="18" charset="0"/>
              </a:rPr>
              <a:t>Analyses:</a:t>
            </a:r>
          </a:p>
          <a:p>
            <a:pPr marL="0" indent="0" eaLnBrk="1" hangingPunct="1">
              <a:buFont typeface="Arial" pitchFamily="34" charset="0"/>
              <a:buChar char="•"/>
              <a:defRPr/>
            </a:pPr>
            <a:r>
              <a:rPr lang="en-US" sz="2000" dirty="0" smtClean="0">
                <a:latin typeface="Times New Roman" pitchFamily="18" charset="0"/>
                <a:cs typeface="Times New Roman" pitchFamily="18" charset="0"/>
              </a:rPr>
              <a:t> Wind Speed and Direction</a:t>
            </a:r>
          </a:p>
          <a:p>
            <a:pPr marL="0" indent="0" eaLnBrk="1" hangingPunct="1">
              <a:buFont typeface="Arial" pitchFamily="34" charset="0"/>
              <a:buChar char="•"/>
              <a:defRPr/>
            </a:pPr>
            <a:r>
              <a:rPr lang="en-US" sz="2000" dirty="0" smtClean="0">
                <a:latin typeface="Times New Roman" pitchFamily="18" charset="0"/>
                <a:cs typeface="Times New Roman" pitchFamily="18" charset="0"/>
              </a:rPr>
              <a:t> Temperature</a:t>
            </a:r>
          </a:p>
          <a:p>
            <a:pPr marL="0" indent="0" eaLnBrk="1" hangingPunct="1">
              <a:buFont typeface="Arial" pitchFamily="34" charset="0"/>
              <a:buChar char="•"/>
              <a:defRPr/>
            </a:pPr>
            <a:r>
              <a:rPr lang="en-US" sz="2000" dirty="0" smtClean="0">
                <a:latin typeface="Times New Roman" pitchFamily="18" charset="0"/>
                <a:cs typeface="Times New Roman" pitchFamily="18" charset="0"/>
              </a:rPr>
              <a:t> Dew Point Temperature</a:t>
            </a:r>
          </a:p>
          <a:p>
            <a:pPr marL="0" indent="0" eaLnBrk="1" hangingPunct="1">
              <a:buFont typeface="Arial" pitchFamily="34" charset="0"/>
              <a:buChar char="•"/>
              <a:defRPr/>
            </a:pPr>
            <a:r>
              <a:rPr lang="en-US" sz="2000" dirty="0" smtClean="0">
                <a:latin typeface="Times New Roman" pitchFamily="18" charset="0"/>
                <a:cs typeface="Times New Roman" pitchFamily="18" charset="0"/>
              </a:rPr>
              <a:t> Surface Pressure</a:t>
            </a:r>
          </a:p>
          <a:p>
            <a:pPr marL="0" indent="0" eaLnBrk="1" hangingPunct="1">
              <a:buFont typeface="Arial" pitchFamily="34" charset="0"/>
              <a:buChar char="•"/>
              <a:defRPr/>
            </a:pPr>
            <a:r>
              <a:rPr lang="en-US" sz="2000" dirty="0" smtClean="0">
                <a:latin typeface="Times New Roman" pitchFamily="18" charset="0"/>
                <a:cs typeface="Times New Roman" pitchFamily="18" charset="0"/>
              </a:rPr>
              <a:t> Effective Cloud Amount</a:t>
            </a:r>
          </a:p>
          <a:p>
            <a:pPr marL="0" indent="0" eaLnBrk="1" hangingPunct="1">
              <a:buFont typeface="Arial" pitchFamily="34" charset="0"/>
              <a:buChar char="•"/>
              <a:defRPr/>
            </a:pPr>
            <a:r>
              <a:rPr lang="en-US" sz="2000" dirty="0" smtClean="0">
                <a:latin typeface="Times New Roman" pitchFamily="18" charset="0"/>
                <a:cs typeface="Times New Roman" pitchFamily="18" charset="0"/>
              </a:rPr>
              <a:t> Accumulated precipitation</a:t>
            </a:r>
          </a:p>
          <a:p>
            <a:pPr marL="0" indent="0" eaLnBrk="1" hangingPunct="1">
              <a:buFont typeface="Arial" pitchFamily="34" charset="0"/>
              <a:buNone/>
              <a:defRPr/>
            </a:pPr>
            <a:endParaRPr lang="en-US" sz="2000" b="1" dirty="0" smtClean="0">
              <a:latin typeface="Times New Roman" pitchFamily="18" charset="0"/>
              <a:cs typeface="Times New Roman" pitchFamily="18" charset="0"/>
            </a:endParaRPr>
          </a:p>
          <a:p>
            <a:pPr marL="0" indent="0" eaLnBrk="1" hangingPunct="1">
              <a:buFont typeface="Arial" pitchFamily="34" charset="0"/>
              <a:buNone/>
              <a:defRPr/>
            </a:pPr>
            <a:r>
              <a:rPr lang="en-US" sz="2000" b="1" dirty="0" smtClean="0">
                <a:latin typeface="Times New Roman" pitchFamily="18" charset="0"/>
                <a:cs typeface="Times New Roman" pitchFamily="18" charset="0"/>
              </a:rPr>
              <a:t>Analysis Uncertainty:</a:t>
            </a:r>
          </a:p>
          <a:p>
            <a:pPr marL="0" indent="0" eaLnBrk="1" hangingPunct="1">
              <a:buFont typeface="Arial" pitchFamily="34" charset="0"/>
              <a:buChar char="•"/>
              <a:defRPr/>
            </a:pPr>
            <a:r>
              <a:rPr lang="en-US" sz="2000" dirty="0" smtClean="0">
                <a:latin typeface="Times New Roman" pitchFamily="18" charset="0"/>
                <a:cs typeface="Times New Roman" pitchFamily="18" charset="0"/>
              </a:rPr>
              <a:t> Temperature</a:t>
            </a:r>
          </a:p>
          <a:p>
            <a:pPr marL="0" indent="0" eaLnBrk="1" hangingPunct="1">
              <a:buFont typeface="Arial" pitchFamily="34" charset="0"/>
              <a:buChar char="•"/>
              <a:defRPr/>
            </a:pPr>
            <a:r>
              <a:rPr lang="en-US" sz="2000" dirty="0" smtClean="0">
                <a:latin typeface="Times New Roman" pitchFamily="18" charset="0"/>
                <a:cs typeface="Times New Roman" pitchFamily="18" charset="0"/>
              </a:rPr>
              <a:t> Dew Point Temperature</a:t>
            </a:r>
          </a:p>
          <a:p>
            <a:pPr marL="0" indent="0" eaLnBrk="1" hangingPunct="1">
              <a:buFont typeface="Arial" pitchFamily="34" charset="0"/>
              <a:buChar char="•"/>
              <a:defRPr/>
            </a:pPr>
            <a:r>
              <a:rPr lang="en-US" sz="2000" dirty="0" smtClean="0">
                <a:latin typeface="Times New Roman" pitchFamily="18" charset="0"/>
                <a:cs typeface="Times New Roman" pitchFamily="18" charset="0"/>
              </a:rPr>
              <a:t> Wind Speed</a:t>
            </a:r>
          </a:p>
          <a:p>
            <a:pPr marL="0" indent="0" eaLnBrk="1" hangingPunct="1">
              <a:buFont typeface="Arial" pitchFamily="34" charset="0"/>
              <a:buChar char="•"/>
              <a:defRPr/>
            </a:pPr>
            <a:r>
              <a:rPr lang="en-US" sz="2000" dirty="0" smtClean="0">
                <a:latin typeface="Times New Roman" pitchFamily="18" charset="0"/>
                <a:cs typeface="Times New Roman" pitchFamily="18" charset="0"/>
              </a:rPr>
              <a:t> Wind Direction</a:t>
            </a:r>
          </a:p>
        </p:txBody>
      </p:sp>
      <p:sp>
        <p:nvSpPr>
          <p:cNvPr id="4" name="Content Placeholder 3"/>
          <p:cNvSpPr>
            <a:spLocks noGrp="1"/>
          </p:cNvSpPr>
          <p:nvPr>
            <p:ph sz="half" idx="2"/>
          </p:nvPr>
        </p:nvSpPr>
        <p:spPr>
          <a:xfrm>
            <a:off x="4572000" y="1143000"/>
            <a:ext cx="4114800" cy="4983163"/>
          </a:xfrm>
        </p:spPr>
        <p:txBody>
          <a:bodyPr>
            <a:normAutofit fontScale="92500" lnSpcReduction="20000"/>
          </a:bodyPr>
          <a:lstStyle/>
          <a:p>
            <a:pPr marL="0" indent="0" eaLnBrk="1" hangingPunct="1">
              <a:buFont typeface="Arial" pitchFamily="34" charset="0"/>
              <a:buNone/>
              <a:defRPr/>
            </a:pPr>
            <a:r>
              <a:rPr lang="en-US" sz="2000" b="1" dirty="0" smtClean="0">
                <a:latin typeface="Times New Roman" pitchFamily="18" charset="0"/>
                <a:cs typeface="Times New Roman" pitchFamily="18" charset="0"/>
              </a:rPr>
              <a:t>Model Terrain:</a:t>
            </a:r>
            <a:r>
              <a:rPr lang="en-US" sz="1800" b="1" dirty="0" smtClean="0">
                <a:latin typeface="Times New Roman" pitchFamily="18" charset="0"/>
                <a:cs typeface="Times New Roman" pitchFamily="18" charset="0"/>
              </a:rPr>
              <a:t> </a:t>
            </a:r>
          </a:p>
          <a:p>
            <a:pPr marL="0" indent="0" eaLnBrk="1" hangingPunct="1">
              <a:buFont typeface="Arial" pitchFamily="34" charset="0"/>
              <a:buChar char="•"/>
              <a:defRPr/>
            </a:pPr>
            <a:r>
              <a:rPr lang="en-US" sz="1800" dirty="0" smtClean="0">
                <a:latin typeface="Times New Roman" pitchFamily="18" charset="0"/>
                <a:cs typeface="Times New Roman" pitchFamily="18" charset="0"/>
              </a:rPr>
              <a:t> Fixed field</a:t>
            </a:r>
          </a:p>
          <a:p>
            <a:pPr marL="0" indent="0" eaLnBrk="1" hangingPunct="1">
              <a:buFont typeface="Arial" pitchFamily="34" charset="0"/>
              <a:buNone/>
              <a:defRPr/>
            </a:pPr>
            <a:endParaRPr lang="en-US" sz="1800" b="1" dirty="0" smtClean="0">
              <a:latin typeface="Times New Roman" pitchFamily="18" charset="0"/>
              <a:cs typeface="Times New Roman" pitchFamily="18" charset="0"/>
            </a:endParaRPr>
          </a:p>
          <a:p>
            <a:pPr marL="0" indent="0" eaLnBrk="1" hangingPunct="1">
              <a:buFont typeface="Arial" pitchFamily="34" charset="0"/>
              <a:buNone/>
              <a:defRPr/>
            </a:pPr>
            <a:r>
              <a:rPr lang="en-US" sz="2000" b="1" dirty="0" smtClean="0">
                <a:latin typeface="Times New Roman" pitchFamily="18" charset="0"/>
                <a:cs typeface="Times New Roman" pitchFamily="18" charset="0"/>
              </a:rPr>
              <a:t>Hourly Domains:</a:t>
            </a:r>
          </a:p>
          <a:p>
            <a:pPr marL="0" indent="0" eaLnBrk="1" hangingPunct="1">
              <a:buFont typeface="Arial" pitchFamily="34" charset="0"/>
              <a:buChar char="•"/>
              <a:defRPr/>
            </a:pPr>
            <a:r>
              <a:rPr lang="en-US" sz="1800" dirty="0" smtClean="0">
                <a:latin typeface="Times New Roman" pitchFamily="18" charset="0"/>
                <a:cs typeface="Times New Roman" pitchFamily="18" charset="0"/>
              </a:rPr>
              <a:t> CONUS (5 and 2.5 km)</a:t>
            </a:r>
          </a:p>
          <a:p>
            <a:pPr marL="0" indent="0" eaLnBrk="1" hangingPunct="1">
              <a:buFont typeface="Arial" pitchFamily="34" charset="0"/>
              <a:buChar char="•"/>
              <a:defRPr/>
            </a:pPr>
            <a:r>
              <a:rPr lang="en-US" sz="1800" dirty="0" smtClean="0">
                <a:latin typeface="Times New Roman" pitchFamily="18" charset="0"/>
                <a:cs typeface="Times New Roman" pitchFamily="18" charset="0"/>
              </a:rPr>
              <a:t> Hawaii (2.5 km)</a:t>
            </a:r>
          </a:p>
          <a:p>
            <a:pPr marL="0" indent="0" eaLnBrk="1" hangingPunct="1">
              <a:buFont typeface="Arial" pitchFamily="34" charset="0"/>
              <a:buChar char="•"/>
              <a:defRPr/>
            </a:pPr>
            <a:r>
              <a:rPr lang="en-US" sz="1800" dirty="0" smtClean="0">
                <a:latin typeface="Times New Roman" pitchFamily="18" charset="0"/>
                <a:cs typeface="Times New Roman" pitchFamily="18" charset="0"/>
              </a:rPr>
              <a:t> Alaska (6 km)</a:t>
            </a:r>
          </a:p>
          <a:p>
            <a:pPr marL="0" indent="0" eaLnBrk="1" hangingPunct="1">
              <a:buFont typeface="Arial" pitchFamily="34" charset="0"/>
              <a:buChar char="•"/>
              <a:defRPr/>
            </a:pPr>
            <a:r>
              <a:rPr lang="en-US" sz="1800" dirty="0" smtClean="0">
                <a:latin typeface="Times New Roman" pitchFamily="18" charset="0"/>
                <a:cs typeface="Times New Roman" pitchFamily="18" charset="0"/>
              </a:rPr>
              <a:t> Puerto Rico (2.5km)</a:t>
            </a:r>
          </a:p>
          <a:p>
            <a:pPr marL="0" indent="0" eaLnBrk="1" hangingPunct="1">
              <a:buFont typeface="Arial" pitchFamily="34" charset="0"/>
              <a:buChar char="•"/>
              <a:defRPr/>
            </a:pPr>
            <a:endParaRPr lang="en-US" sz="1800" dirty="0" smtClean="0">
              <a:latin typeface="Times New Roman" pitchFamily="18" charset="0"/>
              <a:cs typeface="Times New Roman" pitchFamily="18" charset="0"/>
            </a:endParaRPr>
          </a:p>
          <a:p>
            <a:pPr marL="0" indent="0" eaLnBrk="1" hangingPunct="1">
              <a:buFont typeface="Arial" pitchFamily="34" charset="0"/>
              <a:buNone/>
              <a:defRPr/>
            </a:pPr>
            <a:r>
              <a:rPr lang="en-US" sz="2000" b="1" dirty="0" smtClean="0">
                <a:latin typeface="Times New Roman" pitchFamily="18" charset="0"/>
                <a:cs typeface="Times New Roman" pitchFamily="18" charset="0"/>
              </a:rPr>
              <a:t>3 hourly Domain</a:t>
            </a:r>
            <a:r>
              <a:rPr lang="en-US" sz="1800" dirty="0" smtClean="0">
                <a:latin typeface="Times New Roman" pitchFamily="18" charset="0"/>
                <a:cs typeface="Times New Roman" pitchFamily="18" charset="0"/>
              </a:rPr>
              <a:t>:</a:t>
            </a:r>
          </a:p>
          <a:p>
            <a:pPr marL="0" indent="0" eaLnBrk="1" hangingPunct="1">
              <a:buFont typeface="Arial" pitchFamily="34" charset="0"/>
              <a:buChar char="•"/>
              <a:defRPr/>
            </a:pPr>
            <a:r>
              <a:rPr lang="en-US" sz="1800" dirty="0" smtClean="0">
                <a:latin typeface="Times New Roman" pitchFamily="18" charset="0"/>
                <a:cs typeface="Times New Roman" pitchFamily="18" charset="0"/>
              </a:rPr>
              <a:t> Guam (2.5km)</a:t>
            </a:r>
            <a:endParaRPr lang="en-US" sz="1800" b="1" dirty="0" smtClean="0">
              <a:latin typeface="Times New Roman" pitchFamily="18" charset="0"/>
              <a:cs typeface="Times New Roman" pitchFamily="18" charset="0"/>
            </a:endParaRPr>
          </a:p>
          <a:p>
            <a:pPr marL="0" indent="0" eaLnBrk="1" hangingPunct="1">
              <a:buFont typeface="Arial" pitchFamily="34" charset="0"/>
              <a:buNone/>
              <a:defRPr/>
            </a:pPr>
            <a:endParaRPr lang="en-US" sz="2000" b="1" dirty="0" smtClean="0">
              <a:latin typeface="Times New Roman" pitchFamily="18" charset="0"/>
              <a:cs typeface="Times New Roman" pitchFamily="18" charset="0"/>
            </a:endParaRPr>
          </a:p>
          <a:p>
            <a:pPr marL="0" indent="0" eaLnBrk="1" hangingPunct="1">
              <a:buFont typeface="Arial" pitchFamily="34" charset="0"/>
              <a:buNone/>
              <a:defRPr/>
            </a:pPr>
            <a:endParaRPr lang="en-US" sz="1800" dirty="0" smtClean="0">
              <a:latin typeface="Times New Roman" pitchFamily="18" charset="0"/>
              <a:cs typeface="Times New Roman" pitchFamily="18" charset="0"/>
            </a:endParaRPr>
          </a:p>
          <a:p>
            <a:pPr marL="0" indent="0" eaLnBrk="1" hangingPunct="1">
              <a:buFont typeface="Arial" pitchFamily="34" charset="0"/>
              <a:buChar char="•"/>
              <a:defRPr/>
            </a:pPr>
            <a:endParaRPr lang="en-US"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5D6B7212-847E-49E1-AF30-FE606AC490FF}" type="slidenum">
              <a:rPr lang="en-US"/>
              <a:pPr>
                <a:defRPr/>
              </a:pPr>
              <a:t>3</a:t>
            </a:fld>
            <a:endParaRPr lang="en-US"/>
          </a:p>
        </p:txBody>
      </p:sp>
    </p:spTree>
    <p:extLst>
      <p:ext uri="{BB962C8B-B14F-4D97-AF65-F5344CB8AC3E}">
        <p14:creationId xmlns:p14="http://schemas.microsoft.com/office/powerpoint/2010/main" val="267218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7"/>
          <p:cNvSpPr>
            <a:spLocks noGrp="1"/>
          </p:cNvSpPr>
          <p:nvPr>
            <p:ph type="title"/>
          </p:nvPr>
        </p:nvSpPr>
        <p:spPr/>
        <p:txBody>
          <a:bodyPr/>
          <a:lstStyle/>
          <a:p>
            <a:pPr eaLnBrk="1" hangingPunct="1"/>
            <a:r>
              <a:rPr lang="en-US" altLang="en-US" smtClean="0"/>
              <a:t>2013 RTMA Enhancements</a:t>
            </a:r>
          </a:p>
        </p:txBody>
      </p:sp>
      <p:sp>
        <p:nvSpPr>
          <p:cNvPr id="6147" name="Content Placeholder 8"/>
          <p:cNvSpPr>
            <a:spLocks noGrp="1"/>
          </p:cNvSpPr>
          <p:nvPr>
            <p:ph sz="half" idx="1"/>
          </p:nvPr>
        </p:nvSpPr>
        <p:spPr>
          <a:xfrm>
            <a:off x="457200" y="1143000"/>
            <a:ext cx="2971800" cy="4983163"/>
          </a:xfrm>
        </p:spPr>
        <p:txBody>
          <a:bodyPr/>
          <a:lstStyle/>
          <a:p>
            <a:pPr eaLnBrk="1" hangingPunct="1"/>
            <a:r>
              <a:rPr lang="en-US" altLang="en-US" sz="1600" smtClean="0">
                <a:latin typeface="Times New Roman" pitchFamily="18" charset="0"/>
                <a:cs typeface="Times New Roman" pitchFamily="18" charset="0"/>
              </a:rPr>
              <a:t>3 km Analysis upgrade for Alaska</a:t>
            </a:r>
          </a:p>
          <a:p>
            <a:pPr eaLnBrk="1" hangingPunct="1"/>
            <a:r>
              <a:rPr lang="en-US" altLang="en-US" sz="1600" smtClean="0">
                <a:latin typeface="Times New Roman" pitchFamily="18" charset="0"/>
                <a:cs typeface="Times New Roman" pitchFamily="18" charset="0"/>
              </a:rPr>
              <a:t>1.5 KM Analysis domain for Juneau</a:t>
            </a:r>
          </a:p>
          <a:p>
            <a:pPr eaLnBrk="1" hangingPunct="1"/>
            <a:r>
              <a:rPr lang="en-US" altLang="en-US" sz="1600" smtClean="0">
                <a:latin typeface="Times New Roman" pitchFamily="18" charset="0"/>
                <a:cs typeface="Times New Roman" pitchFamily="18" charset="0"/>
              </a:rPr>
              <a:t>2.5 km Analyses for Northwest RFC domain</a:t>
            </a:r>
          </a:p>
          <a:p>
            <a:pPr eaLnBrk="1" hangingPunct="1"/>
            <a:r>
              <a:rPr lang="en-US" altLang="en-US" sz="1600" smtClean="0">
                <a:latin typeface="Times New Roman" pitchFamily="18" charset="0"/>
                <a:cs typeface="Times New Roman" pitchFamily="18" charset="0"/>
              </a:rPr>
              <a:t>Science and quality control technique improvements:</a:t>
            </a:r>
          </a:p>
          <a:p>
            <a:pPr lvl="1" eaLnBrk="1" hangingPunct="1"/>
            <a:r>
              <a:rPr lang="en-US" altLang="en-US" sz="1600" smtClean="0">
                <a:latin typeface="Times New Roman" pitchFamily="18" charset="0"/>
                <a:cs typeface="Times New Roman" pitchFamily="18" charset="0"/>
              </a:rPr>
              <a:t>Improved handling of snowpack in RAP</a:t>
            </a:r>
          </a:p>
          <a:p>
            <a:pPr lvl="1" eaLnBrk="1" hangingPunct="1"/>
            <a:r>
              <a:rPr lang="en-US" altLang="en-US" sz="1600" smtClean="0">
                <a:latin typeface="Times New Roman" pitchFamily="18" charset="0"/>
                <a:cs typeface="Times New Roman" pitchFamily="18" charset="0"/>
              </a:rPr>
              <a:t>Winds from Hurricane WRF added to improve analyses of tropical cyclones</a:t>
            </a:r>
          </a:p>
          <a:p>
            <a:pPr eaLnBrk="1" hangingPunct="1"/>
            <a:r>
              <a:rPr lang="en-US" altLang="en-US" sz="1600" smtClean="0">
                <a:latin typeface="Times New Roman" pitchFamily="18" charset="0"/>
                <a:cs typeface="Times New Roman" pitchFamily="18" charset="0"/>
              </a:rPr>
              <a:t>New analysis variables:</a:t>
            </a:r>
          </a:p>
          <a:p>
            <a:pPr lvl="1" eaLnBrk="1" hangingPunct="1"/>
            <a:r>
              <a:rPr lang="en-US" altLang="en-US" sz="1600" smtClean="0">
                <a:latin typeface="Times New Roman" pitchFamily="18" charset="0"/>
                <a:cs typeface="Times New Roman" pitchFamily="18" charset="0"/>
              </a:rPr>
              <a:t>Wind gusts </a:t>
            </a:r>
          </a:p>
          <a:p>
            <a:pPr lvl="1" eaLnBrk="1" hangingPunct="1"/>
            <a:r>
              <a:rPr lang="en-US" altLang="en-US" sz="1600" smtClean="0">
                <a:latin typeface="Times New Roman" pitchFamily="18" charset="0"/>
                <a:cs typeface="Times New Roman" pitchFamily="18" charset="0"/>
              </a:rPr>
              <a:t>Visibility</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BD011C73-A627-4B99-8485-38C4F37520FB}" type="slidenum">
              <a:rPr lang="en-US"/>
              <a:pPr>
                <a:defRPr/>
              </a:pPr>
              <a:t>4</a:t>
            </a:fld>
            <a:endParaRPr lang="en-US"/>
          </a:p>
        </p:txBody>
      </p:sp>
      <p:pic>
        <p:nvPicPr>
          <p:cNvPr id="6149" name="Picture 2" descr="JUly_2011_cohresext_3domai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05213" y="2819400"/>
            <a:ext cx="5538787" cy="3201988"/>
          </a:xfrm>
        </p:spPr>
      </p:pic>
    </p:spTree>
    <p:extLst>
      <p:ext uri="{BB962C8B-B14F-4D97-AF65-F5344CB8AC3E}">
        <p14:creationId xmlns:p14="http://schemas.microsoft.com/office/powerpoint/2010/main" val="5713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latin typeface="Times New Roman" pitchFamily="18" charset="0"/>
                <a:cs typeface="Times New Roman" pitchFamily="18" charset="0"/>
              </a:rPr>
              <a:t>Next Steps for RTMA Development</a:t>
            </a:r>
          </a:p>
        </p:txBody>
      </p:sp>
      <p:sp>
        <p:nvSpPr>
          <p:cNvPr id="9219" name="Content Placeholder 2"/>
          <p:cNvSpPr>
            <a:spLocks noGrp="1"/>
          </p:cNvSpPr>
          <p:nvPr>
            <p:ph sz="half" idx="1"/>
          </p:nvPr>
        </p:nvSpPr>
        <p:spPr>
          <a:xfrm>
            <a:off x="457200" y="1143000"/>
            <a:ext cx="4114800" cy="4983163"/>
          </a:xfrm>
        </p:spPr>
        <p:txBody>
          <a:bodyPr/>
          <a:lstStyle/>
          <a:p>
            <a:pPr marL="0" indent="0" eaLnBrk="1" hangingPunct="1">
              <a:buFont typeface="Arial" pitchFamily="34" charset="0"/>
              <a:buNone/>
              <a:defRPr/>
            </a:pPr>
            <a:r>
              <a:rPr lang="en-US" sz="2000" b="1" dirty="0" smtClean="0">
                <a:latin typeface="Times New Roman" pitchFamily="18" charset="0"/>
                <a:cs typeface="Times New Roman" pitchFamily="18" charset="0"/>
              </a:rPr>
              <a:t>Explore potential for additional Aviation impact analysis variables:</a:t>
            </a:r>
          </a:p>
          <a:p>
            <a:pPr marL="0" indent="0" eaLnBrk="1" hangingPunct="1">
              <a:buFont typeface="Arial" pitchFamily="34" charset="0"/>
              <a:buChar char="•"/>
              <a:defRPr/>
            </a:pPr>
            <a:r>
              <a:rPr lang="en-US" sz="2000" dirty="0" smtClean="0">
                <a:latin typeface="Times New Roman" pitchFamily="18" charset="0"/>
                <a:cs typeface="Times New Roman" pitchFamily="18" charset="0"/>
              </a:rPr>
              <a:t>Total cloud cover</a:t>
            </a:r>
          </a:p>
          <a:p>
            <a:pPr marL="0" indent="0" eaLnBrk="1" hangingPunct="1">
              <a:buFont typeface="Arial" pitchFamily="34" charset="0"/>
              <a:buChar char="•"/>
              <a:defRPr/>
            </a:pPr>
            <a:r>
              <a:rPr lang="en-US" sz="2000" dirty="0" smtClean="0">
                <a:latin typeface="Times New Roman" pitchFamily="18" charset="0"/>
                <a:cs typeface="Times New Roman" pitchFamily="18" charset="0"/>
              </a:rPr>
              <a:t>Cloud base heights</a:t>
            </a:r>
          </a:p>
          <a:p>
            <a:pPr marL="0" indent="0" eaLnBrk="1" hangingPunct="1">
              <a:buFont typeface="Arial" pitchFamily="34" charset="0"/>
              <a:buChar char="•"/>
              <a:defRPr/>
            </a:pPr>
            <a:r>
              <a:rPr lang="en-US" sz="2000" dirty="0" smtClean="0">
                <a:latin typeface="Times New Roman" pitchFamily="18" charset="0"/>
                <a:cs typeface="Times New Roman" pitchFamily="18" charset="0"/>
              </a:rPr>
              <a:t>Mean sea level pressure</a:t>
            </a:r>
          </a:p>
          <a:p>
            <a:pPr marL="0" indent="0" eaLnBrk="1" hangingPunct="1">
              <a:buFont typeface="Arial" pitchFamily="34" charset="0"/>
              <a:buChar char="•"/>
              <a:defRPr/>
            </a:pPr>
            <a:endParaRPr lang="en-US" sz="2000" dirty="0">
              <a:latin typeface="Times New Roman" pitchFamily="18" charset="0"/>
              <a:cs typeface="Times New Roman" pitchFamily="18" charset="0"/>
            </a:endParaRPr>
          </a:p>
          <a:p>
            <a:pPr marL="0" indent="0" eaLnBrk="1" hangingPunct="1">
              <a:buFont typeface="Arial" pitchFamily="34" charset="0"/>
              <a:buNone/>
              <a:defRPr/>
            </a:pPr>
            <a:r>
              <a:rPr lang="en-US" sz="2000" b="1" dirty="0" smtClean="0">
                <a:latin typeface="Times New Roman" pitchFamily="18" charset="0"/>
                <a:cs typeface="Times New Roman" pitchFamily="18" charset="0"/>
              </a:rPr>
              <a:t>Continue to enhance quality control of observations:</a:t>
            </a:r>
          </a:p>
          <a:p>
            <a:pPr eaLnBrk="1" hangingPunct="1">
              <a:buFont typeface="Arial" pitchFamily="34" charset="0"/>
              <a:buChar char="•"/>
              <a:defRPr/>
            </a:pPr>
            <a:r>
              <a:rPr lang="en-US" sz="2000" dirty="0" smtClean="0">
                <a:latin typeface="Times New Roman" pitchFamily="18" charset="0"/>
                <a:cs typeface="Times New Roman" pitchFamily="18" charset="0"/>
              </a:rPr>
              <a:t>Real-time monitoring system</a:t>
            </a:r>
          </a:p>
          <a:p>
            <a:pPr eaLnBrk="1" hangingPunct="1">
              <a:buFont typeface="Arial" pitchFamily="34" charset="0"/>
              <a:buChar char="•"/>
              <a:defRPr/>
            </a:pPr>
            <a:r>
              <a:rPr lang="en-US" sz="2000" dirty="0" smtClean="0">
                <a:latin typeface="Times New Roman" pitchFamily="18" charset="0"/>
                <a:cs typeface="Times New Roman" pitchFamily="18" charset="0"/>
              </a:rPr>
              <a:t>Real-time data mining</a:t>
            </a:r>
          </a:p>
          <a:p>
            <a:pPr eaLnBrk="1" hangingPunct="1">
              <a:buFont typeface="Arial" pitchFamily="34" charset="0"/>
              <a:buChar char="•"/>
              <a:defRPr/>
            </a:pPr>
            <a:r>
              <a:rPr lang="en-US" sz="2000" dirty="0" smtClean="0">
                <a:latin typeface="Times New Roman" pitchFamily="18" charset="0"/>
                <a:cs typeface="Times New Roman" pitchFamily="18" charset="0"/>
              </a:rPr>
              <a:t>Add metadata into GSI</a:t>
            </a:r>
          </a:p>
          <a:p>
            <a:pPr eaLnBrk="1" hangingPunct="1">
              <a:buFont typeface="Arial" pitchFamily="34" charset="0"/>
              <a:buChar char="•"/>
              <a:defRPr/>
            </a:pPr>
            <a:r>
              <a:rPr lang="en-US" sz="2000" dirty="0" smtClean="0">
                <a:latin typeface="Times New Roman" pitchFamily="18" charset="0"/>
                <a:cs typeface="Times New Roman" pitchFamily="18" charset="0"/>
              </a:rPr>
              <a:t>Improved Land sea mask </a:t>
            </a:r>
          </a:p>
        </p:txBody>
      </p:sp>
      <p:sp>
        <p:nvSpPr>
          <p:cNvPr id="7172" name="Content Placeholder 3"/>
          <p:cNvSpPr>
            <a:spLocks noGrp="1"/>
          </p:cNvSpPr>
          <p:nvPr>
            <p:ph sz="half" idx="2"/>
          </p:nvPr>
        </p:nvSpPr>
        <p:spPr>
          <a:xfrm>
            <a:off x="4648200" y="1143000"/>
            <a:ext cx="4343400" cy="4983163"/>
          </a:xfrm>
        </p:spPr>
        <p:txBody>
          <a:bodyPr/>
          <a:lstStyle/>
          <a:p>
            <a:pPr marL="0" indent="0" eaLnBrk="1" hangingPunct="1">
              <a:buFont typeface="Arial" charset="0"/>
              <a:buNone/>
            </a:pPr>
            <a:r>
              <a:rPr lang="en-US" altLang="en-US" sz="2000" b="1" dirty="0" smtClean="0">
                <a:latin typeface="Times New Roman" pitchFamily="18" charset="0"/>
                <a:cs typeface="Times New Roman" pitchFamily="18" charset="0"/>
              </a:rPr>
              <a:t>Unrestricted </a:t>
            </a:r>
            <a:r>
              <a:rPr lang="en-US" altLang="en-US" sz="2000" b="1" dirty="0" err="1" smtClean="0">
                <a:latin typeface="Times New Roman" pitchFamily="18" charset="0"/>
                <a:cs typeface="Times New Roman" pitchFamily="18" charset="0"/>
              </a:rPr>
              <a:t>Mesoscale</a:t>
            </a:r>
            <a:r>
              <a:rPr lang="en-US" altLang="en-US" sz="2000" b="1" dirty="0" smtClean="0">
                <a:latin typeface="Times New Roman" pitchFamily="18" charset="0"/>
                <a:cs typeface="Times New Roman" pitchFamily="18" charset="0"/>
              </a:rPr>
              <a:t> Analysis:</a:t>
            </a:r>
          </a:p>
          <a:p>
            <a:pPr marL="0" indent="0" eaLnBrk="1" hangingPunct="1"/>
            <a:r>
              <a:rPr lang="en-US" altLang="en-US" sz="2000" dirty="0" smtClean="0">
                <a:latin typeface="Times New Roman" pitchFamily="18" charset="0"/>
                <a:cs typeface="Times New Roman" pitchFamily="18" charset="0"/>
              </a:rPr>
              <a:t>Run 4 hours after RTMA</a:t>
            </a:r>
          </a:p>
          <a:p>
            <a:pPr marL="0" indent="0" eaLnBrk="1" hangingPunct="1"/>
            <a:r>
              <a:rPr lang="en-US" altLang="en-US" sz="2000" dirty="0" smtClean="0">
                <a:latin typeface="Times New Roman" pitchFamily="18" charset="0"/>
                <a:cs typeface="Times New Roman" pitchFamily="18" charset="0"/>
              </a:rPr>
              <a:t>Collects more complete set of observations</a:t>
            </a:r>
          </a:p>
          <a:p>
            <a:pPr marL="0" indent="0" eaLnBrk="1" hangingPunct="1"/>
            <a:r>
              <a:rPr lang="en-US" altLang="en-US" sz="2000" dirty="0" smtClean="0">
                <a:latin typeface="Times New Roman" pitchFamily="18" charset="0"/>
                <a:cs typeface="Times New Roman" pitchFamily="18" charset="0"/>
              </a:rPr>
              <a:t>Improved product verification </a:t>
            </a:r>
          </a:p>
          <a:p>
            <a:pPr marL="0" indent="0" eaLnBrk="1" hangingPunct="1"/>
            <a:r>
              <a:rPr lang="en-US" altLang="en-US" sz="2000" dirty="0" smtClean="0">
                <a:latin typeface="Times New Roman" pitchFamily="18" charset="0"/>
                <a:cs typeface="Times New Roman" pitchFamily="18" charset="0"/>
              </a:rPr>
              <a:t>RTMA will continue to be available</a:t>
            </a:r>
          </a:p>
          <a:p>
            <a:pPr marL="0" indent="0" eaLnBrk="1" hangingPunct="1"/>
            <a:r>
              <a:rPr lang="en-US" altLang="en-US" sz="2000" dirty="0" smtClean="0">
                <a:latin typeface="Times New Roman" pitchFamily="18" charset="0"/>
                <a:cs typeface="Times New Roman" pitchFamily="18" charset="0"/>
              </a:rPr>
              <a:t>Enables transition to Analysis of Record capability</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A2A504E8-A9BC-4301-B46D-E245872F1F49}" type="slidenum">
              <a:rPr lang="en-US"/>
              <a:pPr>
                <a:defRPr/>
              </a:pPr>
              <a:t>5</a:t>
            </a:fld>
            <a:endParaRPr lang="en-US"/>
          </a:p>
        </p:txBody>
      </p:sp>
    </p:spTree>
    <p:extLst>
      <p:ext uri="{BB962C8B-B14F-4D97-AF65-F5344CB8AC3E}">
        <p14:creationId xmlns:p14="http://schemas.microsoft.com/office/powerpoint/2010/main" val="250480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latin typeface="Times New Roman" pitchFamily="18" charset="0"/>
                <a:cs typeface="Times New Roman" pitchFamily="18" charset="0"/>
              </a:rPr>
              <a:t>Transition to Rapid Updating Analysis</a:t>
            </a:r>
          </a:p>
        </p:txBody>
      </p:sp>
      <p:sp>
        <p:nvSpPr>
          <p:cNvPr id="4" name="Content Placeholder 3"/>
          <p:cNvSpPr>
            <a:spLocks noGrp="1"/>
          </p:cNvSpPr>
          <p:nvPr>
            <p:ph idx="1"/>
          </p:nvPr>
        </p:nvSpPr>
        <p:spPr>
          <a:xfrm>
            <a:off x="457200" y="1295400"/>
            <a:ext cx="8229600" cy="5181600"/>
          </a:xfrm>
        </p:spPr>
        <p:txBody>
          <a:bodyPr rtlCol="0">
            <a:normAutofit fontScale="62500" lnSpcReduction="20000"/>
          </a:bodyPr>
          <a:lstStyle/>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 Benefits: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Enhance forecaster and user situational awareness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Enable issuance of warnings and forecasts with greater lead time and accuracy</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Provide a more accurate data set for model and forecast initialization and verification</a:t>
            </a: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 Concepts: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Updated every five minutes</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1km horizontal resolution</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Expands coverage to 3D atmosphere</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Uses satellite, radar and soundings (aircraft, etc.)</a:t>
            </a:r>
          </a:p>
          <a:p>
            <a:pPr lvl="1" eaLnBrk="1" fontAlgn="auto" hangingPunct="1">
              <a:spcAft>
                <a:spcPts val="0"/>
              </a:spcAft>
              <a:buFont typeface="Arial" pitchFamily="34" charset="0"/>
              <a:buChar char="–"/>
              <a:defRPr/>
            </a:pPr>
            <a:r>
              <a:rPr lang="en-US" b="1" dirty="0" smtClean="0">
                <a:latin typeface="Times New Roman" pitchFamily="18" charset="0"/>
                <a:cs typeface="Times New Roman" pitchFamily="18" charset="0"/>
              </a:rPr>
              <a:t>Multiple-Radar-Multiple-Sensor (MRMS)  system serves as the initial backbone</a:t>
            </a: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VIL</a:t>
            </a: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Vertical wind shear</a:t>
            </a: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Precipitating species (hail)</a:t>
            </a: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Lightning</a:t>
            </a: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Reflectivity and radar quality</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Products will execute on NCEP mainframe</a:t>
            </a: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 At full capability, will generate the most state-of-the-art analyses of the atmosphere currently possible, with the best scientific techniques</a:t>
            </a:r>
          </a:p>
          <a:p>
            <a:pPr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 RUA data will serve as both a real-time analysis and eventually as initialization for high resolution models</a:t>
            </a: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05B3BA9E-90C0-437C-BE25-F650D22E3FED}" type="slidenum">
              <a:rPr lang="en-US"/>
              <a:pPr>
                <a:defRPr/>
              </a:pPr>
              <a:t>6</a:t>
            </a:fld>
            <a:endParaRPr lang="en-US"/>
          </a:p>
        </p:txBody>
      </p:sp>
    </p:spTree>
    <p:extLst>
      <p:ext uri="{BB962C8B-B14F-4D97-AF65-F5344CB8AC3E}">
        <p14:creationId xmlns:p14="http://schemas.microsoft.com/office/powerpoint/2010/main" val="165520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subTitle" idx="4294967295"/>
          </p:nvPr>
        </p:nvSpPr>
        <p:spPr>
          <a:xfrm>
            <a:off x="0" y="4419600"/>
            <a:ext cx="5791200" cy="1981200"/>
          </a:xfrm>
        </p:spPr>
        <p:txBody>
          <a:bodyPr lIns="182880"/>
          <a:lstStyle/>
          <a:p>
            <a:pPr marL="0" indent="0" eaLnBrk="1" hangingPunct="1">
              <a:spcBef>
                <a:spcPct val="0"/>
              </a:spcBef>
            </a:pPr>
            <a:r>
              <a:rPr lang="en-US" altLang="en-US" sz="2400" smtClean="0">
                <a:solidFill>
                  <a:schemeClr val="bg1"/>
                </a:solidFill>
                <a:latin typeface="TradeGothicBold" pitchFamily="2" charset="0"/>
                <a:ea typeface="ＭＳ Ｐゴシック" pitchFamily="34" charset="-128"/>
              </a:rPr>
              <a:t>Presentation materials sourced from:</a:t>
            </a:r>
          </a:p>
          <a:p>
            <a:pPr marL="0" indent="0" eaLnBrk="1" hangingPunct="1">
              <a:spcBef>
                <a:spcPct val="0"/>
              </a:spcBef>
            </a:pPr>
            <a:r>
              <a:rPr lang="en-US" altLang="en-US" sz="2400" smtClean="0">
                <a:solidFill>
                  <a:schemeClr val="bg1"/>
                </a:solidFill>
                <a:latin typeface="TradeGothicBold" pitchFamily="2" charset="0"/>
                <a:ea typeface="ＭＳ Ｐゴシック" pitchFamily="34" charset="-128"/>
              </a:rPr>
              <a:t>Ken Howard</a:t>
            </a:r>
          </a:p>
          <a:p>
            <a:pPr marL="0" indent="0" eaLnBrk="1" hangingPunct="1">
              <a:spcBef>
                <a:spcPct val="0"/>
              </a:spcBef>
            </a:pPr>
            <a:r>
              <a:rPr lang="en-US" altLang="en-US" sz="2400" smtClean="0">
                <a:solidFill>
                  <a:schemeClr val="bg1"/>
                </a:solidFill>
                <a:latin typeface="TradeGothicBold" pitchFamily="2" charset="0"/>
                <a:ea typeface="ＭＳ Ｐゴシック" pitchFamily="34" charset="-128"/>
              </a:rPr>
              <a:t>HydroMet Research Group</a:t>
            </a:r>
          </a:p>
          <a:p>
            <a:pPr marL="0" indent="0" eaLnBrk="1" hangingPunct="1">
              <a:spcBef>
                <a:spcPct val="0"/>
              </a:spcBef>
            </a:pPr>
            <a:r>
              <a:rPr lang="en-US" altLang="en-US" sz="2400" smtClean="0">
                <a:solidFill>
                  <a:schemeClr val="bg1"/>
                </a:solidFill>
                <a:latin typeface="TradeGothicBold" pitchFamily="2" charset="0"/>
                <a:ea typeface="ＭＳ Ｐゴシック" pitchFamily="34" charset="-128"/>
              </a:rPr>
              <a:t>NSSL Warning R&amp;D Division</a:t>
            </a:r>
            <a:endParaRPr lang="en-US" altLang="en-US" sz="2400" smtClean="0">
              <a:solidFill>
                <a:schemeClr val="bg1"/>
              </a:solidFill>
              <a:ea typeface="ＭＳ Ｐゴシック" pitchFamily="34" charset="-128"/>
            </a:endParaRPr>
          </a:p>
        </p:txBody>
      </p:sp>
      <p:sp>
        <p:nvSpPr>
          <p:cNvPr id="3075" name="Rectangle 7"/>
          <p:cNvSpPr>
            <a:spLocks noGrp="1" noChangeArrowheads="1"/>
          </p:cNvSpPr>
          <p:nvPr>
            <p:ph type="ctrTitle" idx="4294967295"/>
          </p:nvPr>
        </p:nvSpPr>
        <p:spPr>
          <a:xfrm>
            <a:off x="1981200" y="2819400"/>
            <a:ext cx="7086600" cy="1676400"/>
          </a:xfrm>
        </p:spPr>
        <p:txBody>
          <a:bodyPr rIns="182880"/>
          <a:lstStyle/>
          <a:p>
            <a:pPr eaLnBrk="1" hangingPunct="1">
              <a:lnSpc>
                <a:spcPct val="100000"/>
              </a:lnSpc>
            </a:pPr>
            <a:r>
              <a:rPr lang="en-US" altLang="en-US" dirty="0" smtClean="0">
                <a:solidFill>
                  <a:schemeClr val="bg1"/>
                </a:solidFill>
                <a:ea typeface="ＭＳ Ｐゴシック" pitchFamily="34" charset="-128"/>
              </a:rPr>
              <a:t>Multi Radar Multi Sensor</a:t>
            </a:r>
            <a:br>
              <a:rPr lang="en-US" altLang="en-US" dirty="0" smtClean="0">
                <a:solidFill>
                  <a:schemeClr val="bg1"/>
                </a:solidFill>
                <a:ea typeface="ＭＳ Ｐゴシック" pitchFamily="34" charset="-128"/>
              </a:rPr>
            </a:br>
            <a:r>
              <a:rPr lang="en-US" altLang="en-US" dirty="0" err="1" smtClean="0">
                <a:solidFill>
                  <a:schemeClr val="bg1"/>
                </a:solidFill>
                <a:ea typeface="ＭＳ Ｐゴシック" pitchFamily="34" charset="-128"/>
              </a:rPr>
              <a:t>NextGen</a:t>
            </a:r>
            <a:r>
              <a:rPr lang="en-US" altLang="en-US" dirty="0" smtClean="0">
                <a:solidFill>
                  <a:schemeClr val="bg1"/>
                </a:solidFill>
                <a:ea typeface="ＭＳ Ｐゴシック" pitchFamily="34" charset="-128"/>
              </a:rPr>
              <a:t> Weather Program   </a:t>
            </a:r>
          </a:p>
        </p:txBody>
      </p:sp>
      <p:pic>
        <p:nvPicPr>
          <p:cNvPr id="4" name="Picture 25" descr="NSS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5673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ea typeface="ＭＳ Ｐゴシック" pitchFamily="34" charset="-128"/>
              </a:rPr>
              <a:t>What is MRMS…</a:t>
            </a:r>
          </a:p>
        </p:txBody>
      </p:sp>
      <p:sp>
        <p:nvSpPr>
          <p:cNvPr id="4099" name="Content Placeholder 2"/>
          <p:cNvSpPr>
            <a:spLocks noGrp="1"/>
          </p:cNvSpPr>
          <p:nvPr>
            <p:ph idx="1"/>
          </p:nvPr>
        </p:nvSpPr>
        <p:spPr>
          <a:xfrm>
            <a:off x="304800" y="1600200"/>
            <a:ext cx="8610600" cy="2201863"/>
          </a:xfrm>
        </p:spPr>
        <p:txBody>
          <a:bodyPr/>
          <a:lstStyle/>
          <a:p>
            <a:pPr>
              <a:buFontTx/>
              <a:buChar char="•"/>
            </a:pPr>
            <a:r>
              <a:rPr lang="en-US" altLang="en-US" sz="2400" dirty="0" smtClean="0">
                <a:ea typeface="ＭＳ Ｐゴシック" pitchFamily="34" charset="-128"/>
              </a:rPr>
              <a:t>  Multiple Radar Multi Sensor System (MRMS) is the world’</a:t>
            </a:r>
            <a:r>
              <a:rPr lang="en-US" altLang="ja-JP" sz="2400" dirty="0" smtClean="0">
                <a:ea typeface="ＭＳ Ｐゴシック" pitchFamily="34" charset="-128"/>
              </a:rPr>
              <a:t>s </a:t>
            </a:r>
            <a:r>
              <a:rPr lang="en-US" altLang="ja-JP" sz="2400" u="sng" dirty="0" smtClean="0">
                <a:ea typeface="ＭＳ Ｐゴシック" pitchFamily="34" charset="-128"/>
              </a:rPr>
              <a:t>most advanced</a:t>
            </a:r>
            <a:r>
              <a:rPr lang="en-US" altLang="ja-JP" sz="2400" dirty="0" smtClean="0">
                <a:ea typeface="ＭＳ Ｐゴシック" pitchFamily="34" charset="-128"/>
              </a:rPr>
              <a:t> weather ‘research soon to be operational’ radar processing system.</a:t>
            </a:r>
          </a:p>
          <a:p>
            <a:pPr>
              <a:buFontTx/>
              <a:buChar char="•"/>
            </a:pPr>
            <a:r>
              <a:rPr lang="en-US" altLang="en-US" sz="2400" dirty="0" smtClean="0">
                <a:ea typeface="ＭＳ Ｐゴシック" pitchFamily="34" charset="-128"/>
              </a:rPr>
              <a:t>  The MRMS system (formally known in the AWRP project plans as NMQ) exists today as a result of FAA and NOAA R&amp;D investments leveraged over the last decade.</a:t>
            </a:r>
          </a:p>
          <a:p>
            <a:endParaRPr lang="en-US" altLang="en-US" dirty="0" smtClean="0">
              <a:ea typeface="ＭＳ Ｐゴシック" pitchFamily="34" charset="-128"/>
            </a:endParaRPr>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2"/>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3"/>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77AD6153-6EB7-447C-A3BD-0C43997BBBFC}" type="slidenum">
              <a:rPr lang="en-US" altLang="en-US" sz="1200" smtClean="0">
                <a:solidFill>
                  <a:schemeClr val="bg1"/>
                </a:solidFill>
              </a:rPr>
              <a:pPr eaLnBrk="1" hangingPunct="1">
                <a:spcBef>
                  <a:spcPct val="0"/>
                </a:spcBef>
              </a:pPr>
              <a:t>8</a:t>
            </a:fld>
            <a:endParaRPr lang="en-US" altLang="en-US" sz="1200" smtClean="0">
              <a:solidFill>
                <a:schemeClr val="bg1"/>
              </a:solidFill>
            </a:endParaRPr>
          </a:p>
        </p:txBody>
      </p:sp>
      <p:pic>
        <p:nvPicPr>
          <p:cNvPr id="6" name="Picture 6" descr="StormBanner"/>
          <p:cNvPicPr>
            <a:picLocks noChangeAspect="1" noChangeArrowheads="1"/>
          </p:cNvPicPr>
          <p:nvPr/>
        </p:nvPicPr>
        <p:blipFill>
          <a:blip r:embed="rId4"/>
          <a:srcRect/>
          <a:stretch>
            <a:fillRect/>
          </a:stretch>
        </p:blipFill>
        <p:spPr bwMode="auto">
          <a:xfrm>
            <a:off x="1412875" y="4071938"/>
            <a:ext cx="6773863" cy="1827212"/>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NSSL.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ea typeface="ＭＳ Ｐゴシック" pitchFamily="34" charset="-128"/>
              </a:rPr>
              <a:t>What is MRMS….</a:t>
            </a:r>
          </a:p>
        </p:txBody>
      </p:sp>
      <p:sp>
        <p:nvSpPr>
          <p:cNvPr id="3" name="Content Placeholder 2"/>
          <p:cNvSpPr>
            <a:spLocks noGrp="1"/>
          </p:cNvSpPr>
          <p:nvPr>
            <p:ph idx="1"/>
          </p:nvPr>
        </p:nvSpPr>
        <p:spPr>
          <a:xfrm>
            <a:off x="304800" y="1600200"/>
            <a:ext cx="5943600" cy="4724400"/>
          </a:xfrm>
        </p:spPr>
        <p:txBody>
          <a:bodyPr/>
          <a:lstStyle/>
          <a:p>
            <a:pPr>
              <a:defRPr/>
            </a:pPr>
            <a:r>
              <a:rPr lang="en-US" sz="2000" dirty="0" smtClean="0">
                <a:solidFill>
                  <a:srgbClr val="0000FF"/>
                </a:solidFill>
              </a:rPr>
              <a:t>MRMS</a:t>
            </a:r>
            <a:r>
              <a:rPr lang="en-US" sz="2000" dirty="0" smtClean="0"/>
              <a:t> - </a:t>
            </a:r>
            <a:r>
              <a:rPr lang="en-US" sz="2000" dirty="0">
                <a:ea typeface="ＭＳ Ｐゴシック" charset="0"/>
                <a:cs typeface="ＭＳ Ｐゴシック" charset="0"/>
              </a:rPr>
              <a:t>Multiple-Radar / Multiple-</a:t>
            </a:r>
            <a:r>
              <a:rPr lang="en-US" sz="2000" dirty="0" smtClean="0">
                <a:ea typeface="ＭＳ Ｐゴシック" charset="0"/>
                <a:cs typeface="ＭＳ Ｐゴシック" charset="0"/>
              </a:rPr>
              <a:t>Sensor</a:t>
            </a:r>
          </a:p>
          <a:p>
            <a:pPr>
              <a:defRPr/>
            </a:pPr>
            <a:r>
              <a:rPr lang="en-US" sz="2000" dirty="0" smtClean="0">
                <a:solidFill>
                  <a:srgbClr val="0000FF"/>
                </a:solidFill>
                <a:ea typeface="ＭＳ Ｐゴシック" charset="0"/>
                <a:cs typeface="ＭＳ Ｐゴシック" charset="0"/>
              </a:rPr>
              <a:t>Multiple-Radar: </a:t>
            </a:r>
            <a:r>
              <a:rPr lang="en-US" sz="2000" dirty="0">
                <a:ea typeface="ＭＳ Ｐゴシック" charset="0"/>
                <a:cs typeface="ＭＳ Ｐゴシック" charset="0"/>
              </a:rPr>
              <a:t>Exploits the overlapping coverage of the WSR-</a:t>
            </a:r>
            <a:r>
              <a:rPr lang="en-US" sz="2000" dirty="0" smtClean="0">
                <a:ea typeface="ＭＳ Ｐゴシック" charset="0"/>
                <a:cs typeface="ＭＳ Ｐゴシック" charset="0"/>
              </a:rPr>
              <a:t>88D, TDWR, Canadian networks </a:t>
            </a:r>
            <a:r>
              <a:rPr lang="en-US" sz="2000" dirty="0">
                <a:ea typeface="ＭＳ Ｐゴシック" charset="0"/>
                <a:cs typeface="ＭＳ Ｐゴシック" charset="0"/>
              </a:rPr>
              <a:t>and the </a:t>
            </a:r>
            <a:r>
              <a:rPr lang="en-US" sz="2000" dirty="0" smtClean="0">
                <a:ea typeface="ＭＳ Ｐゴシック" charset="0"/>
                <a:cs typeface="ＭＳ Ｐゴシック" charset="0"/>
              </a:rPr>
              <a:t>base level </a:t>
            </a:r>
            <a:r>
              <a:rPr lang="en-US" sz="2000" dirty="0">
                <a:ea typeface="ＭＳ Ｐゴシック" charset="0"/>
                <a:cs typeface="ＭＳ Ｐゴシック" charset="0"/>
              </a:rPr>
              <a:t>real-time data feeds to build a seamless rapidly-updating high-resolution three-dimensional cube of radar </a:t>
            </a:r>
            <a:r>
              <a:rPr lang="en-US" sz="2000" dirty="0" smtClean="0">
                <a:ea typeface="ＭＳ Ｐゴシック" charset="0"/>
                <a:cs typeface="ＭＳ Ｐゴシック" charset="0"/>
              </a:rPr>
              <a:t>data (moments).</a:t>
            </a:r>
          </a:p>
          <a:p>
            <a:pPr>
              <a:defRPr/>
            </a:pPr>
            <a:r>
              <a:rPr lang="en-US" sz="2000" dirty="0" smtClean="0">
                <a:solidFill>
                  <a:srgbClr val="0000FF"/>
                </a:solidFill>
                <a:ea typeface="ＭＳ Ｐゴシック" charset="0"/>
                <a:cs typeface="ＭＳ Ｐゴシック" charset="0"/>
              </a:rPr>
              <a:t>Multiple</a:t>
            </a:r>
            <a:r>
              <a:rPr lang="en-US" sz="2000" dirty="0">
                <a:solidFill>
                  <a:srgbClr val="0000FF"/>
                </a:solidFill>
                <a:ea typeface="ＭＳ Ｐゴシック" charset="0"/>
                <a:cs typeface="ＭＳ Ｐゴシック" charset="0"/>
              </a:rPr>
              <a:t>-</a:t>
            </a:r>
            <a:r>
              <a:rPr lang="en-US" sz="2000" dirty="0" smtClean="0">
                <a:solidFill>
                  <a:srgbClr val="0000FF"/>
                </a:solidFill>
                <a:ea typeface="ＭＳ Ｐゴシック" charset="0"/>
                <a:cs typeface="ＭＳ Ｐゴシック" charset="0"/>
              </a:rPr>
              <a:t>Sensor: </a:t>
            </a:r>
            <a:r>
              <a:rPr lang="en-US" sz="2000" dirty="0">
                <a:ea typeface="ＭＳ Ｐゴシック" charset="0"/>
                <a:cs typeface="ＭＳ Ｐゴシック" charset="0"/>
              </a:rPr>
              <a:t>Objectively blends data from the multiple-radar 3D </a:t>
            </a:r>
            <a:r>
              <a:rPr lang="en-US" sz="2000" dirty="0" smtClean="0">
                <a:ea typeface="ＭＳ Ｐゴシック" charset="0"/>
                <a:cs typeface="ＭＳ Ｐゴシック" charset="0"/>
              </a:rPr>
              <a:t>sources with </a:t>
            </a:r>
            <a:r>
              <a:rPr lang="en-US" sz="2000" dirty="0">
                <a:ea typeface="ＭＳ Ｐゴシック" charset="0"/>
                <a:cs typeface="ＭＳ Ｐゴシック" charset="0"/>
              </a:rPr>
              <a:t>surface, upper air, lightning, satellite, rain gauges, and NWP environmental data, to produce </a:t>
            </a:r>
            <a:r>
              <a:rPr lang="en-US" sz="2000" dirty="0" smtClean="0">
                <a:ea typeface="ＭＳ Ｐゴシック" charset="0"/>
                <a:cs typeface="ＭＳ Ｐゴシック" charset="0"/>
              </a:rPr>
              <a:t>highly-robust </a:t>
            </a:r>
            <a:r>
              <a:rPr lang="en-US" sz="2000" dirty="0">
                <a:ea typeface="ＭＳ Ｐゴシック" charset="0"/>
                <a:cs typeface="ＭＳ Ｐゴシック" charset="0"/>
              </a:rPr>
              <a:t>decision </a:t>
            </a:r>
            <a:r>
              <a:rPr lang="en-US" sz="2000" dirty="0" smtClean="0">
                <a:ea typeface="ＭＳ Ｐゴシック" charset="0"/>
                <a:cs typeface="ＭＳ Ｐゴシック" charset="0"/>
              </a:rPr>
              <a:t>support </a:t>
            </a:r>
            <a:r>
              <a:rPr lang="en-US" sz="2000" dirty="0">
                <a:ea typeface="ＭＳ Ｐゴシック" charset="0"/>
                <a:cs typeface="ＭＳ Ｐゴシック" charset="0"/>
              </a:rPr>
              <a:t>products.</a:t>
            </a:r>
            <a:r>
              <a:rPr lang="en-US" dirty="0">
                <a:ea typeface="ＭＳ Ｐゴシック" charset="0"/>
                <a:cs typeface="ＭＳ Ｐゴシック" charset="0"/>
              </a:rPr>
              <a:t/>
            </a:r>
            <a:br>
              <a:rPr lang="en-US" dirty="0">
                <a:ea typeface="ＭＳ Ｐゴシック" charset="0"/>
                <a:cs typeface="ＭＳ Ｐゴシック" charset="0"/>
              </a:rPr>
            </a:br>
            <a:endParaRPr lang="en-US" dirty="0">
              <a:solidFill>
                <a:srgbClr val="0000FF"/>
              </a:solidFill>
              <a:ea typeface="ＭＳ Ｐゴシック" charset="0"/>
              <a:cs typeface="ＭＳ Ｐゴシック" charset="0"/>
            </a:endParaRPr>
          </a:p>
          <a:p>
            <a:pPr marL="457200" indent="-457200">
              <a:buFont typeface="Arial"/>
              <a:buChar char="•"/>
              <a:defRPr/>
            </a:pPr>
            <a:endParaRPr lang="en-US" dirty="0"/>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5"/>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6"/>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fld id="{5498AEE8-6B3C-4440-B8BE-99F9AAE061BA}" type="slidenum">
              <a:rPr lang="en-US" altLang="en-US" sz="1200" smtClean="0">
                <a:solidFill>
                  <a:schemeClr val="bg1"/>
                </a:solidFill>
              </a:rPr>
              <a:pPr eaLnBrk="1" hangingPunct="1">
                <a:spcBef>
                  <a:spcPct val="0"/>
                </a:spcBef>
              </a:pPr>
              <a:t>9</a:t>
            </a:fld>
            <a:endParaRPr lang="en-US" altLang="en-US" sz="1200" smtClean="0">
              <a:solidFill>
                <a:schemeClr val="bg1"/>
              </a:solidFill>
            </a:endParaRPr>
          </a:p>
        </p:txBody>
      </p:sp>
      <p:sp>
        <p:nvSpPr>
          <p:cNvPr id="5125" name="Footer Placeholder 4"/>
          <p:cNvSpPr>
            <a:spLocks noGrp="1"/>
          </p:cNvSpPr>
          <p:nvPr>
            <p:ph type="ftr" sz="quarter" idx="4294967295"/>
          </p:nvPr>
        </p:nvSpPr>
        <p:spPr>
          <a:xfrm>
            <a:off x="304800" y="6553200"/>
            <a:ext cx="4572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800">
                <a:solidFill>
                  <a:schemeClr val="tx1"/>
                </a:solidFill>
                <a:latin typeface="TradeGothic" pitchFamily="2" charset="0"/>
                <a:ea typeface="ＭＳ Ｐゴシック" pitchFamily="34" charset="-128"/>
              </a:defRPr>
            </a:lvl1pPr>
            <a:lvl2pPr marL="742950" indent="-285750" eaLnBrk="0" hangingPunct="0">
              <a:spcBef>
                <a:spcPct val="20000"/>
              </a:spcBef>
              <a:buClr>
                <a:schemeClr val="accent2"/>
              </a:buClr>
              <a:buSzPct val="85000"/>
              <a:buFont typeface="Mostly" pitchFamily="2" charset="2"/>
              <a:buBlip>
                <a:blip r:embed="rId5"/>
              </a:buBlip>
              <a:tabLst>
                <a:tab pos="1482725" algn="l"/>
              </a:tabLst>
              <a:defRPr sz="2600">
                <a:solidFill>
                  <a:schemeClr val="tx1"/>
                </a:solidFill>
                <a:latin typeface="TradeGothic" pitchFamily="2" charset="0"/>
                <a:ea typeface="ＭＳ Ｐゴシック" pitchFamily="34" charset="-128"/>
              </a:defRPr>
            </a:lvl2pPr>
            <a:lvl3pPr marL="1143000" indent="-228600" eaLnBrk="0" hangingPunct="0">
              <a:spcBef>
                <a:spcPct val="20000"/>
              </a:spcBef>
              <a:buClr>
                <a:srgbClr val="3366FF"/>
              </a:buClr>
              <a:buSzPct val="85000"/>
              <a:buFont typeface="Mostly" pitchFamily="2" charset="2"/>
              <a:buBlip>
                <a:blip r:embed="rId6"/>
              </a:buBlip>
              <a:tabLst>
                <a:tab pos="1482725" algn="l"/>
              </a:tabLst>
              <a:defRPr sz="2400">
                <a:solidFill>
                  <a:schemeClr val="tx1"/>
                </a:solidFill>
                <a:latin typeface="TradeGothic" pitchFamily="2" charset="0"/>
                <a:ea typeface="ＭＳ Ｐゴシック" pitchFamily="34" charset="-128"/>
              </a:defRPr>
            </a:lvl3pPr>
            <a:lvl4pPr marL="1600200" indent="-228600" eaLnBrk="0" hangingPunct="0">
              <a:spcBef>
                <a:spcPct val="20000"/>
              </a:spcBef>
              <a:buChar char="–"/>
              <a:tabLst>
                <a:tab pos="1482725" algn="l"/>
              </a:tabLst>
              <a:defRPr sz="2200">
                <a:solidFill>
                  <a:schemeClr val="tx1"/>
                </a:solidFill>
                <a:latin typeface="TradeGothic" pitchFamily="2" charset="0"/>
                <a:ea typeface="ＭＳ Ｐゴシック" pitchFamily="34" charset="-128"/>
              </a:defRPr>
            </a:lvl4pPr>
            <a:lvl5pPr marL="2057400" indent="-228600" eaLnBrk="0" hangingPunct="0">
              <a:spcBef>
                <a:spcPct val="20000"/>
              </a:spcBef>
              <a:buChar char="»"/>
              <a:tabLst>
                <a:tab pos="1482725" algn="l"/>
              </a:tabLst>
              <a:defRPr sz="2000">
                <a:solidFill>
                  <a:schemeClr val="tx1"/>
                </a:solidFill>
                <a:latin typeface="TradeGothic" pitchFamily="2" charset="0"/>
                <a:ea typeface="ＭＳ Ｐゴシック" pitchFamily="34" charset="-128"/>
              </a:defRPr>
            </a:lvl5pPr>
            <a:lvl6pPr marL="25146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6pPr>
            <a:lvl7pPr marL="29718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7pPr>
            <a:lvl8pPr marL="34290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8pPr>
            <a:lvl9pPr marL="3886200" indent="-228600" eaLnBrk="0" fontAlgn="base" hangingPunct="0">
              <a:spcBef>
                <a:spcPct val="20000"/>
              </a:spcBef>
              <a:spcAft>
                <a:spcPct val="0"/>
              </a:spcAft>
              <a:buChar char="»"/>
              <a:tabLst>
                <a:tab pos="1482725" algn="l"/>
              </a:tabLst>
              <a:defRPr sz="2000">
                <a:solidFill>
                  <a:schemeClr val="tx1"/>
                </a:solidFill>
                <a:latin typeface="TradeGothic" pitchFamily="2" charset="0"/>
                <a:ea typeface="ＭＳ Ｐゴシック" pitchFamily="34" charset="-128"/>
              </a:defRPr>
            </a:lvl9pPr>
          </a:lstStyle>
          <a:p>
            <a:pPr eaLnBrk="1" hangingPunct="1">
              <a:spcBef>
                <a:spcPct val="0"/>
              </a:spcBef>
            </a:pPr>
            <a:r>
              <a:rPr lang="en-US" altLang="en-US" sz="1000" smtClean="0">
                <a:solidFill>
                  <a:schemeClr val="bg1"/>
                </a:solidFill>
                <a:cs typeface="Times New Roman" pitchFamily="18" charset="0"/>
              </a:rPr>
              <a:t>MRMS</a:t>
            </a:r>
          </a:p>
        </p:txBody>
      </p:sp>
      <p:pic>
        <p:nvPicPr>
          <p:cNvPr id="6" name="spcell_sw_loop.AVI">
            <a:hlinkClick r:id="" action="ppaction://media"/>
          </p:cNvPr>
          <p:cNvPicPr>
            <a:picLocks noRot="1" noChangeAspect="1" noChangeArrowheads="1"/>
          </p:cNvPicPr>
          <p:nvPr>
            <a:quickTimeFile r:link="rId1"/>
          </p:nvPr>
        </p:nvPicPr>
        <p:blipFill>
          <a:blip r:embed="rId7"/>
          <a:srcRect/>
          <a:stretch>
            <a:fillRect/>
          </a:stretch>
        </p:blipFill>
        <p:spPr bwMode="auto">
          <a:xfrm>
            <a:off x="7924800" y="1295400"/>
            <a:ext cx="1036638" cy="766763"/>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pcell_nw_loop.AVI">
            <a:hlinkClick r:id="" action="ppaction://media"/>
          </p:cNvPr>
          <p:cNvPicPr>
            <a:picLocks noRot="1" noChangeAspect="1" noChangeArrowheads="1"/>
          </p:cNvPicPr>
          <p:nvPr>
            <a:quickTimeFile r:link="rId2"/>
          </p:nvPr>
        </p:nvPicPr>
        <p:blipFill>
          <a:blip r:embed="rId8"/>
          <a:srcRect/>
          <a:stretch>
            <a:fillRect/>
          </a:stretch>
        </p:blipFill>
        <p:spPr bwMode="auto">
          <a:xfrm>
            <a:off x="7010400" y="1676400"/>
            <a:ext cx="1084263" cy="650875"/>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pcell_bt_loop.AVI">
            <a:hlinkClick r:id="" action="ppaction://media"/>
          </p:cNvPr>
          <p:cNvPicPr>
            <a:picLocks noRot="1" noChangeAspect="1" noChangeArrowheads="1"/>
          </p:cNvPicPr>
          <p:nvPr>
            <a:quickTimeFile r:link="rId3"/>
          </p:nvPr>
        </p:nvPicPr>
        <p:blipFill>
          <a:blip r:embed="rId9"/>
          <a:srcRect/>
          <a:stretch>
            <a:fillRect/>
          </a:stretch>
        </p:blipFill>
        <p:spPr bwMode="auto">
          <a:xfrm>
            <a:off x="6400800" y="1981200"/>
            <a:ext cx="830263" cy="76835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verage.jpg"/>
          <p:cNvPicPr>
            <a:picLocks noChangeAspect="1"/>
          </p:cNvPicPr>
          <p:nvPr/>
        </p:nvPicPr>
        <p:blipFill>
          <a:blip r:embed="rId10"/>
          <a:srcRect/>
          <a:stretch>
            <a:fillRect/>
          </a:stretch>
        </p:blipFill>
        <p:spPr bwMode="auto">
          <a:xfrm>
            <a:off x="6096000" y="2895600"/>
            <a:ext cx="2908300" cy="1828800"/>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PCP_FLAG_20080723_2300_320000-1040000240000_61"/>
          <p:cNvPicPr>
            <a:picLocks noChangeAspect="1" noChangeArrowheads="1"/>
          </p:cNvPicPr>
          <p:nvPr/>
        </p:nvPicPr>
        <p:blipFill>
          <a:blip r:embed="rId11"/>
          <a:srcRect/>
          <a:stretch>
            <a:fillRect/>
          </a:stretch>
        </p:blipFill>
        <p:spPr bwMode="auto">
          <a:xfrm>
            <a:off x="5791200" y="4419600"/>
            <a:ext cx="2252663" cy="1731963"/>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NSSL.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250238" y="6562725"/>
            <a:ext cx="2841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nodeType="afterGroup">
                            <p:stCondLst>
                              <p:cond delay="1"/>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par>
                          <p:cTn id="10" fill="hold" nodeType="afterGroup">
                            <p:stCondLst>
                              <p:cond delay="2"/>
                            </p:stCondLst>
                            <p:childTnLst>
                              <p:par>
                                <p:cTn id="11" presetID="1" presetClass="mediacall" presetSubtype="0" fill="hold" nodeType="after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8"/>
                                        </p:tgtEl>
                                      </p:cBhvr>
                                    </p:cmd>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6"/>
                                        </p:tgtEl>
                                      </p:cBhvr>
                                    </p:cmd>
                                  </p:childTnLst>
                                </p:cTn>
                              </p:par>
                            </p:childTnLst>
                          </p:cTn>
                        </p:par>
                      </p:childTnLst>
                    </p:cTn>
                  </p:par>
                </p:childTnLst>
              </p:cTn>
              <p:nextCondLst>
                <p:cond evt="onClick" delay="0">
                  <p:tgtEl>
                    <p:spTgt spid="6"/>
                  </p:tgtEl>
                </p:cond>
              </p:nextCondLst>
            </p:seq>
            <p:video>
              <p:cMediaNode>
                <p:cTn id="28" repeatCount="indefinite" fill="hold" display="0">
                  <p:stCondLst>
                    <p:cond delay="indefinite"/>
                  </p:stCondLst>
                  <p:endCondLst>
                    <p:cond evt="onNext" delay="0">
                      <p:tgtEl>
                        <p:sldTgt/>
                      </p:tgtEl>
                    </p:cond>
                    <p:cond evt="onPrev" delay="0">
                      <p:tgtEl>
                        <p:sldTgt/>
                      </p:tgtEl>
                    </p:cond>
                  </p:endCondLst>
                </p:cTn>
                <p:tgtEl>
                  <p:spTgt spid="8"/>
                </p:tgtEl>
              </p:cMediaNode>
            </p:video>
            <p:video>
              <p:cMediaNode>
                <p:cTn id="29" repeatCount="indefinite" fill="hold" display="0">
                  <p:stCondLst>
                    <p:cond delay="indefinite"/>
                  </p:stCondLst>
                  <p:endCondLst>
                    <p:cond evt="onNext" delay="0">
                      <p:tgtEl>
                        <p:sldTgt/>
                      </p:tgtEl>
                    </p:cond>
                    <p:cond evt="onPrev" delay="0">
                      <p:tgtEl>
                        <p:sldTgt/>
                      </p:tgtEl>
                    </p:cond>
                  </p:endCondLst>
                </p:cTn>
                <p:tgtEl>
                  <p:spTgt spid="7"/>
                </p:tgtEl>
              </p:cMediaNode>
            </p:video>
            <p:video>
              <p:cMediaNode>
                <p:cTn id="30" repeatCount="indefinite"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heme/theme1.xml><?xml version="1.0" encoding="utf-8"?>
<a:theme xmlns:a="http://schemas.openxmlformats.org/drawingml/2006/main" name="EarthObs">
  <a:themeElements>
    <a:clrScheme name="EarthOb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CC00"/>
      </a:folHlink>
    </a:clrScheme>
    <a:fontScheme name="EarthObs">
      <a:majorFont>
        <a:latin typeface="TradeGothicBoldTwo"/>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eaLnBrk="1" hangingPunct="1">
          <a:defRPr baseline="0" dirty="0" smtClean="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TradeGothic" pitchFamily="2" charset="0"/>
            <a:cs typeface="Times New Roman" pitchFamily="18" charset="0"/>
          </a:defRPr>
        </a:defPPr>
      </a:lstStyle>
    </a:lnDef>
  </a:objectDefaults>
  <a:extraClrSchemeLst>
    <a:extraClrScheme>
      <a:clrScheme name="EarthOb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Ob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arthOb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Ob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arthOb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arthOb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arthOb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arthOb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arthOb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arthOb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arthOb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arthOb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arthOb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3499</TotalTime>
  <Words>1404</Words>
  <Application>Microsoft Office PowerPoint</Application>
  <PresentationFormat>Letter Paper (8.5x11 in)</PresentationFormat>
  <Paragraphs>203</Paragraphs>
  <Slides>22</Slides>
  <Notes>11</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EarthObs</vt:lpstr>
      <vt:lpstr>MS_ClipArt_Gallery</vt:lpstr>
      <vt:lpstr>Real-Time Mesoscale Analysis Review  and Plans for Rapid Updating Analysis</vt:lpstr>
      <vt:lpstr>What is RTMA?</vt:lpstr>
      <vt:lpstr>RTMA Details</vt:lpstr>
      <vt:lpstr>2013 RTMA Enhancements</vt:lpstr>
      <vt:lpstr>Next Steps for RTMA Development</vt:lpstr>
      <vt:lpstr>Transition to Rapid Updating Analysis</vt:lpstr>
      <vt:lpstr>Multi Radar Multi Sensor NextGen Weather Program   </vt:lpstr>
      <vt:lpstr>What is MRMS…</vt:lpstr>
      <vt:lpstr>What is MRMS….</vt:lpstr>
      <vt:lpstr>PowerPoint Presentation</vt:lpstr>
      <vt:lpstr>PowerPoint Presentation</vt:lpstr>
      <vt:lpstr>PowerPoint Presentation</vt:lpstr>
      <vt:lpstr>MRMS Domain </vt:lpstr>
      <vt:lpstr>MRMS Usage</vt:lpstr>
      <vt:lpstr>MRMS Transition to NWS Operations</vt:lpstr>
      <vt:lpstr>MRMS Operational Transition Milestones</vt:lpstr>
      <vt:lpstr>MRMS Web Page (nmq.ou.edu)</vt:lpstr>
      <vt:lpstr>MRMS Summary</vt:lpstr>
      <vt:lpstr>Questions</vt:lpstr>
      <vt:lpstr>Back-up</vt:lpstr>
      <vt:lpstr>Current MRMS R&amp;D</vt:lpstr>
      <vt:lpstr>Current MRMS R&amp;D</vt:lpstr>
    </vt:vector>
  </TitlesOfParts>
  <Manager>Tim McClung</Manager>
  <Company>NSSL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Severe Storms Laboratory Review</dc:title>
  <dc:subject>Science Advisory Board</dc:subject>
  <dc:creator>Kenneth Howard</dc:creator>
  <cp:lastModifiedBy>Rhonda Moore</cp:lastModifiedBy>
  <cp:revision>145</cp:revision>
  <dcterms:created xsi:type="dcterms:W3CDTF">2010-05-25T16:03:18Z</dcterms:created>
  <dcterms:modified xsi:type="dcterms:W3CDTF">2013-12-17T15:46:54Z</dcterms:modified>
  <cp:category>SAB</cp:category>
</cp:coreProperties>
</file>