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1" r:id="rId1"/>
  </p:sldMasterIdLst>
  <p:notesMasterIdLst>
    <p:notesMasterId r:id="rId19"/>
  </p:notesMasterIdLst>
  <p:handoutMasterIdLst>
    <p:handoutMasterId r:id="rId20"/>
  </p:handoutMasterIdLst>
  <p:sldIdLst>
    <p:sldId id="273" r:id="rId2"/>
    <p:sldId id="277" r:id="rId3"/>
    <p:sldId id="280" r:id="rId4"/>
    <p:sldId id="278" r:id="rId5"/>
    <p:sldId id="279" r:id="rId6"/>
    <p:sldId id="290" r:id="rId7"/>
    <p:sldId id="291" r:id="rId8"/>
    <p:sldId id="282" r:id="rId9"/>
    <p:sldId id="283" r:id="rId10"/>
    <p:sldId id="284" r:id="rId11"/>
    <p:sldId id="292" r:id="rId12"/>
    <p:sldId id="285" r:id="rId13"/>
    <p:sldId id="287" r:id="rId14"/>
    <p:sldId id="289" r:id="rId15"/>
    <p:sldId id="293" r:id="rId16"/>
    <p:sldId id="294" r:id="rId17"/>
    <p:sldId id="295" r:id="rId18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50000"/>
      </a:spcBef>
      <a:spcAft>
        <a:spcPct val="0"/>
      </a:spcAft>
      <a:buChar char="•"/>
      <a:defRPr sz="24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50000"/>
      </a:spcBef>
      <a:spcAft>
        <a:spcPct val="0"/>
      </a:spcAft>
      <a:buChar char="•"/>
      <a:defRPr sz="24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50000"/>
      </a:spcBef>
      <a:spcAft>
        <a:spcPct val="0"/>
      </a:spcAft>
      <a:buChar char="•"/>
      <a:defRPr sz="24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50000"/>
      </a:spcBef>
      <a:spcAft>
        <a:spcPct val="0"/>
      </a:spcAft>
      <a:buChar char="•"/>
      <a:defRPr sz="24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50000"/>
      </a:spcBef>
      <a:spcAft>
        <a:spcPct val="0"/>
      </a:spcAft>
      <a:buChar char="•"/>
      <a:defRPr sz="24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99"/>
    <a:srgbClr val="969696"/>
    <a:srgbClr val="FF0000"/>
    <a:srgbClr val="FFCC00"/>
    <a:srgbClr val="DDDDDD"/>
    <a:srgbClr val="C0C0C0"/>
    <a:srgbClr val="1D2F68"/>
    <a:srgbClr val="CCE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outlineView">
  <p:normalViewPr showOutlineIcons="0">
    <p:restoredLeft sz="45735" autoAdjust="0"/>
    <p:restoredTop sz="86492" autoAdjust="0"/>
  </p:normalViewPr>
  <p:slideViewPr>
    <p:cSldViewPr snapToGrid="0">
      <p:cViewPr varScale="1">
        <p:scale>
          <a:sx n="48" d="100"/>
          <a:sy n="48" d="100"/>
        </p:scale>
        <p:origin x="-331" y="-62"/>
      </p:cViewPr>
      <p:guideLst>
        <p:guide orient="horz" pos="545"/>
        <p:guide pos="339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5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buFontTx/>
              <a:buNone/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4579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1925" y="0"/>
            <a:ext cx="3038475" cy="465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buFontTx/>
              <a:buNone/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4580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1263"/>
            <a:ext cx="3038475" cy="465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buFontTx/>
              <a:buNone/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4581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1925" y="8831263"/>
            <a:ext cx="3038475" cy="465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buFontTx/>
              <a:buNone/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46BA7CA7-69EF-493E-80F2-AA2089C32D4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841493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5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buFontTx/>
              <a:buNone/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1925" y="0"/>
            <a:ext cx="3038475" cy="465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buFontTx/>
              <a:buNone/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2" name="Rectangle 4"/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118110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150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5038" y="4416425"/>
            <a:ext cx="5140325" cy="4183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2151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1263"/>
            <a:ext cx="3038475" cy="465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buFontTx/>
              <a:buNone/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51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1925" y="8831263"/>
            <a:ext cx="3038475" cy="465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buFontTx/>
              <a:buNone/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17EB118E-113E-4D78-8F8A-6AC7352D1BF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28474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7A7FB27A-CC68-4968-B687-2B80D1A7FC48}" type="slidenum">
              <a:rPr lang="en-US" sz="1200" smtClean="0">
                <a:latin typeface="Times New Roman" pitchFamily="18" charset="0"/>
              </a:rPr>
              <a:pPr eaLnBrk="1" hangingPunct="1"/>
              <a:t>1</a:t>
            </a:fld>
            <a:endParaRPr lang="en-US" sz="1200" smtClean="0">
              <a:latin typeface="Times New Roman" pitchFamily="18" charset="0"/>
            </a:endParaRPr>
          </a:p>
        </p:txBody>
      </p:sp>
      <p:sp>
        <p:nvSpPr>
          <p:cNvPr id="18435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7651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smtClean="0"/>
          </a:p>
        </p:txBody>
      </p:sp>
      <p:sp>
        <p:nvSpPr>
          <p:cNvPr id="2765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21F6D11A-5326-4604-94E4-1D990972177B}" type="slidenum">
              <a:rPr lang="en-US" sz="1200" smtClean="0">
                <a:latin typeface="Times New Roman" pitchFamily="18" charset="0"/>
              </a:rPr>
              <a:pPr eaLnBrk="1" hangingPunct="1"/>
              <a:t>13</a:t>
            </a:fld>
            <a:endParaRPr lang="en-US" sz="1200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8675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smtClean="0"/>
          </a:p>
        </p:txBody>
      </p:sp>
      <p:sp>
        <p:nvSpPr>
          <p:cNvPr id="2867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EB01E167-A010-489A-A62C-2742F67AC99B}" type="slidenum">
              <a:rPr lang="en-US" sz="1200" smtClean="0">
                <a:latin typeface="Times New Roman" pitchFamily="18" charset="0"/>
              </a:rPr>
              <a:pPr eaLnBrk="1" hangingPunct="1"/>
              <a:t>14</a:t>
            </a:fld>
            <a:endParaRPr lang="en-US" sz="1200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9459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1946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C2B8E553-A7F3-4F47-938E-D8B5E7A67C0E}" type="slidenum">
              <a:rPr lang="en-US" sz="1200" smtClean="0">
                <a:latin typeface="Times New Roman" pitchFamily="18" charset="0"/>
              </a:rPr>
              <a:pPr eaLnBrk="1" hangingPunct="1"/>
              <a:t>2</a:t>
            </a:fld>
            <a:endParaRPr lang="en-US" sz="1200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smtClean="0"/>
          </a:p>
        </p:txBody>
      </p:sp>
      <p:sp>
        <p:nvSpPr>
          <p:cNvPr id="2048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D1791DE1-13CD-4C8C-B2DE-56C64A558C13}" type="slidenum">
              <a:rPr lang="en-US" sz="1200" smtClean="0">
                <a:latin typeface="Times New Roman" pitchFamily="18" charset="0"/>
              </a:rPr>
              <a:pPr eaLnBrk="1" hangingPunct="1"/>
              <a:t>3</a:t>
            </a:fld>
            <a:endParaRPr lang="en-US" sz="1200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1507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smtClean="0"/>
          </a:p>
        </p:txBody>
      </p:sp>
      <p:sp>
        <p:nvSpPr>
          <p:cNvPr id="2150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7295ACAE-CF77-4B57-8249-21C781D740F0}" type="slidenum">
              <a:rPr lang="en-US" sz="1200" smtClean="0">
                <a:latin typeface="Times New Roman" pitchFamily="18" charset="0"/>
              </a:rPr>
              <a:pPr eaLnBrk="1" hangingPunct="1"/>
              <a:t>4</a:t>
            </a:fld>
            <a:endParaRPr lang="en-US" sz="1200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2531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smtClean="0"/>
          </a:p>
        </p:txBody>
      </p:sp>
      <p:sp>
        <p:nvSpPr>
          <p:cNvPr id="2253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465F1487-630E-4347-8C64-CFBA7A9218EF}" type="slidenum">
              <a:rPr lang="en-US" sz="1200" smtClean="0">
                <a:latin typeface="Times New Roman" pitchFamily="18" charset="0"/>
              </a:rPr>
              <a:pPr eaLnBrk="1" hangingPunct="1"/>
              <a:t>5</a:t>
            </a:fld>
            <a:endParaRPr lang="en-US" sz="1200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smtClean="0"/>
          </a:p>
        </p:txBody>
      </p:sp>
      <p:sp>
        <p:nvSpPr>
          <p:cNvPr id="2355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9605D74C-21BA-46BD-B365-53385EB45CF5}" type="slidenum">
              <a:rPr lang="en-US" sz="1200" smtClean="0">
                <a:latin typeface="Times New Roman" pitchFamily="18" charset="0"/>
              </a:rPr>
              <a:pPr eaLnBrk="1" hangingPunct="1"/>
              <a:t>8</a:t>
            </a:fld>
            <a:endParaRPr lang="en-US" sz="1200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4579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smtClean="0"/>
          </a:p>
        </p:txBody>
      </p:sp>
      <p:sp>
        <p:nvSpPr>
          <p:cNvPr id="2458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16A00786-8674-4F6B-A9CE-AA288D2EC48A}" type="slidenum">
              <a:rPr lang="en-US" sz="1200" smtClean="0">
                <a:latin typeface="Times New Roman" pitchFamily="18" charset="0"/>
              </a:rPr>
              <a:pPr eaLnBrk="1" hangingPunct="1"/>
              <a:t>9</a:t>
            </a:fld>
            <a:endParaRPr lang="en-US" sz="1200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5603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smtClean="0"/>
          </a:p>
        </p:txBody>
      </p:sp>
      <p:sp>
        <p:nvSpPr>
          <p:cNvPr id="2560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C7FC3699-A8D8-4219-AC67-832198B4145C}" type="slidenum">
              <a:rPr lang="en-US" sz="1200" smtClean="0">
                <a:latin typeface="Times New Roman" pitchFamily="18" charset="0"/>
              </a:rPr>
              <a:pPr eaLnBrk="1" hangingPunct="1"/>
              <a:t>10</a:t>
            </a:fld>
            <a:endParaRPr lang="en-US" sz="1200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6627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smtClean="0"/>
          </a:p>
        </p:txBody>
      </p:sp>
      <p:sp>
        <p:nvSpPr>
          <p:cNvPr id="2662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6EB19C96-9E51-4844-9DF1-717B4D082F08}" type="slidenum">
              <a:rPr lang="en-US" sz="1200" smtClean="0">
                <a:latin typeface="Times New Roman" pitchFamily="18" charset="0"/>
              </a:rPr>
              <a:pPr eaLnBrk="1" hangingPunct="1"/>
              <a:t>12</a:t>
            </a:fld>
            <a:endParaRPr lang="en-US" sz="1200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6" descr="C:\Inetpub\EmployeeSite\employees_noSS\worktools\branding_guidelines\powerpoint\media\title_imagery_nologo.gif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91175" y="0"/>
            <a:ext cx="3552825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 Box 32"/>
          <p:cNvSpPr txBox="1">
            <a:spLocks noChangeArrowheads="1"/>
          </p:cNvSpPr>
          <p:nvPr userDrawn="1"/>
        </p:nvSpPr>
        <p:spPr bwMode="auto">
          <a:xfrm>
            <a:off x="427038" y="4497388"/>
            <a:ext cx="4822825" cy="1069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buFontTx/>
              <a:buNone/>
              <a:defRPr/>
            </a:pPr>
            <a:r>
              <a:rPr lang="en-US" sz="1600" smtClean="0">
                <a:solidFill>
                  <a:schemeClr val="bg1"/>
                </a:solidFill>
              </a:rPr>
              <a:t>Presented to:</a:t>
            </a:r>
          </a:p>
          <a:p>
            <a:pPr eaLnBrk="1" hangingPunct="1">
              <a:buFontTx/>
              <a:buNone/>
              <a:defRPr/>
            </a:pPr>
            <a:r>
              <a:rPr lang="en-US" sz="1600" smtClean="0">
                <a:solidFill>
                  <a:schemeClr val="bg1"/>
                </a:solidFill>
              </a:rPr>
              <a:t>By:</a:t>
            </a:r>
          </a:p>
          <a:p>
            <a:pPr eaLnBrk="1" hangingPunct="1">
              <a:buFontTx/>
              <a:buNone/>
              <a:defRPr/>
            </a:pPr>
            <a:r>
              <a:rPr lang="en-US" sz="1600" smtClean="0">
                <a:solidFill>
                  <a:schemeClr val="bg1"/>
                </a:solidFill>
              </a:rPr>
              <a:t>Date:</a:t>
            </a:r>
          </a:p>
        </p:txBody>
      </p:sp>
      <p:grpSp>
        <p:nvGrpSpPr>
          <p:cNvPr id="6" name="Group 48"/>
          <p:cNvGrpSpPr>
            <a:grpSpLocks/>
          </p:cNvGrpSpPr>
          <p:nvPr userDrawn="1"/>
        </p:nvGrpSpPr>
        <p:grpSpPr bwMode="auto">
          <a:xfrm>
            <a:off x="5873750" y="269875"/>
            <a:ext cx="2895600" cy="911225"/>
            <a:chOff x="3700" y="170"/>
            <a:chExt cx="1824" cy="574"/>
          </a:xfrm>
        </p:grpSpPr>
        <p:sp>
          <p:nvSpPr>
            <p:cNvPr id="7" name="Text Box 41"/>
            <p:cNvSpPr txBox="1">
              <a:spLocks noChangeArrowheads="1"/>
            </p:cNvSpPr>
            <p:nvPr userDrawn="1"/>
          </p:nvSpPr>
          <p:spPr bwMode="ltGray">
            <a:xfrm>
              <a:off x="4288" y="288"/>
              <a:ext cx="1236" cy="35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lnSpc>
                  <a:spcPct val="85000"/>
                </a:lnSpc>
                <a:spcBef>
                  <a:spcPct val="0"/>
                </a:spcBef>
                <a:buFontTx/>
                <a:buNone/>
                <a:defRPr/>
              </a:pPr>
              <a:r>
                <a:rPr lang="en-US" sz="1800" b="1" smtClean="0">
                  <a:solidFill>
                    <a:schemeClr val="bg1"/>
                  </a:solidFill>
                </a:rPr>
                <a:t>Federal Aviation</a:t>
              </a:r>
            </a:p>
            <a:p>
              <a:pPr eaLnBrk="1" hangingPunct="1">
                <a:lnSpc>
                  <a:spcPct val="85000"/>
                </a:lnSpc>
                <a:spcBef>
                  <a:spcPct val="0"/>
                </a:spcBef>
                <a:buFontTx/>
                <a:buNone/>
                <a:defRPr/>
              </a:pPr>
              <a:r>
                <a:rPr lang="en-US" sz="1800" b="1" smtClean="0">
                  <a:solidFill>
                    <a:schemeClr val="bg1"/>
                  </a:solidFill>
                </a:rPr>
                <a:t>Administration</a:t>
              </a:r>
            </a:p>
          </p:txBody>
        </p:sp>
        <p:pic>
          <p:nvPicPr>
            <p:cNvPr id="8" name="Picture 47" descr="NEW FAA LOGO"/>
            <p:cNvPicPr>
              <a:picLocks noChangeAspect="1" noChangeArrowheads="1"/>
            </p:cNvPicPr>
            <p:nvPr userDrawn="1"/>
          </p:nvPicPr>
          <p:blipFill>
            <a:blip r:embed="rId3">
              <a:clrChange>
                <a:clrFrom>
                  <a:srgbClr val="DF1F06"/>
                </a:clrFrom>
                <a:clrTo>
                  <a:srgbClr val="DF1F06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4333" t="3734" r="14973" b="4564"/>
            <a:stretch>
              <a:fillRect/>
            </a:stretch>
          </p:blipFill>
          <p:spPr bwMode="auto">
            <a:xfrm>
              <a:off x="3700" y="170"/>
              <a:ext cx="573" cy="5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6349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46088" y="312738"/>
            <a:ext cx="4983162" cy="1395412"/>
          </a:xfr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 anchor="t"/>
          <a:lstStyle>
            <a:lvl1pPr>
              <a:defRPr/>
            </a:lvl1pPr>
          </a:lstStyle>
          <a:p>
            <a:pPr lvl="0"/>
            <a:r>
              <a:rPr lang="en-US" noProof="0" smtClean="0"/>
              <a:t>Select to edit master title</a:t>
            </a:r>
          </a:p>
        </p:txBody>
      </p:sp>
      <p:sp>
        <p:nvSpPr>
          <p:cNvPr id="6349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49263" y="1754188"/>
            <a:ext cx="4951412" cy="1752600"/>
          </a:xfr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/>
          <a:lstStyle>
            <a:lvl1pPr marL="0" indent="0">
              <a:buFontTx/>
              <a:buNone/>
              <a:defRPr sz="3200">
                <a:solidFill>
                  <a:srgbClr val="969696"/>
                </a:solidFill>
              </a:defRPr>
            </a:lvl1pPr>
          </a:lstStyle>
          <a:p>
            <a:pPr lvl="0"/>
            <a:r>
              <a:rPr lang="en-US" noProof="0" smtClean="0"/>
              <a:t>Select to edit master subtitle</a:t>
            </a:r>
          </a:p>
        </p:txBody>
      </p:sp>
    </p:spTree>
    <p:extLst>
      <p:ext uri="{BB962C8B-B14F-4D97-AF65-F5344CB8AC3E}">
        <p14:creationId xmlns:p14="http://schemas.microsoft.com/office/powerpoint/2010/main" val="13997187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7220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54813" y="373063"/>
            <a:ext cx="2117725" cy="552608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00050" y="373063"/>
            <a:ext cx="6202363" cy="552608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95269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1047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197942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95300" y="1508125"/>
            <a:ext cx="3948113" cy="43910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95813" y="1508125"/>
            <a:ext cx="3949700" cy="43910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41956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18079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54868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691938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082432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95730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1D2F6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2"/>
          <p:cNvSpPr>
            <a:spLocks noChangeArrowheads="1"/>
          </p:cNvSpPr>
          <p:nvPr/>
        </p:nvSpPr>
        <p:spPr bwMode="auto">
          <a:xfrm>
            <a:off x="0" y="0"/>
            <a:ext cx="9144000" cy="6851650"/>
          </a:xfrm>
          <a:prstGeom prst="rect">
            <a:avLst/>
          </a:prstGeom>
          <a:solidFill>
            <a:srgbClr val="1D2F68"/>
          </a:solidFill>
          <a:ln w="9525">
            <a:solidFill>
              <a:srgbClr val="1D2F68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7" name="Text Box 25"/>
          <p:cNvSpPr txBox="1">
            <a:spLocks noChangeArrowheads="1"/>
          </p:cNvSpPr>
          <p:nvPr userDrawn="1"/>
        </p:nvSpPr>
        <p:spPr bwMode="auto">
          <a:xfrm>
            <a:off x="6386513" y="6265863"/>
            <a:ext cx="1370012" cy="403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lnSpc>
                <a:spcPct val="85000"/>
              </a:lnSpc>
              <a:spcBef>
                <a:spcPct val="0"/>
              </a:spcBef>
              <a:buFontTx/>
              <a:buNone/>
              <a:defRPr/>
            </a:pPr>
            <a:r>
              <a:rPr lang="en-US" sz="1200" b="1" smtClean="0">
                <a:solidFill>
                  <a:schemeClr val="bg1"/>
                </a:solidFill>
              </a:rPr>
              <a:t>Federal Aviation</a:t>
            </a:r>
          </a:p>
          <a:p>
            <a:pPr eaLnBrk="1" hangingPunct="1">
              <a:lnSpc>
                <a:spcPct val="85000"/>
              </a:lnSpc>
              <a:spcBef>
                <a:spcPct val="0"/>
              </a:spcBef>
              <a:buFontTx/>
              <a:buNone/>
              <a:defRPr/>
            </a:pPr>
            <a:r>
              <a:rPr lang="en-US" sz="1200" b="1" smtClean="0">
                <a:solidFill>
                  <a:schemeClr val="bg1"/>
                </a:solidFill>
              </a:rPr>
              <a:t>Administration</a:t>
            </a:r>
          </a:p>
        </p:txBody>
      </p:sp>
      <p:sp>
        <p:nvSpPr>
          <p:cNvPr id="1028" name="Rectangle 7"/>
          <p:cNvSpPr>
            <a:spLocks noGrp="1" noChangeArrowheads="1"/>
          </p:cNvSpPr>
          <p:nvPr>
            <p:ph type="title"/>
          </p:nvPr>
        </p:nvSpPr>
        <p:spPr bwMode="auto">
          <a:xfrm>
            <a:off x="400050" y="373063"/>
            <a:ext cx="8472488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Select to edit master title</a:t>
            </a:r>
          </a:p>
        </p:txBody>
      </p:sp>
      <p:sp>
        <p:nvSpPr>
          <p:cNvPr id="1029" name="Rectangle 8"/>
          <p:cNvSpPr>
            <a:spLocks noGrp="1" noChangeArrowheads="1"/>
          </p:cNvSpPr>
          <p:nvPr>
            <p:ph type="body" idx="1"/>
          </p:nvPr>
        </p:nvSpPr>
        <p:spPr bwMode="auto">
          <a:xfrm>
            <a:off x="495300" y="1508125"/>
            <a:ext cx="8050213" cy="439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Select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30" name="Rectangle 17"/>
          <p:cNvSpPr>
            <a:spLocks noChangeArrowheads="1"/>
          </p:cNvSpPr>
          <p:nvPr/>
        </p:nvSpPr>
        <p:spPr bwMode="auto">
          <a:xfrm>
            <a:off x="6940550" y="630555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r">
              <a:spcBef>
                <a:spcPct val="0"/>
              </a:spcBef>
              <a:buFontTx/>
              <a:buNone/>
            </a:pPr>
            <a:fld id="{CB743392-55E7-4F22-94FF-E1C8FC69A589}" type="slidenum">
              <a:rPr lang="en-US" sz="1200" b="1">
                <a:solidFill>
                  <a:schemeClr val="bg1"/>
                </a:solidFill>
              </a:rPr>
              <a:pPr algn="r">
                <a:spcBef>
                  <a:spcPct val="0"/>
                </a:spcBef>
                <a:buFontTx/>
                <a:buNone/>
              </a:pPr>
              <a:t>‹#›</a:t>
            </a:fld>
            <a:endParaRPr lang="en-US" sz="1200" b="1">
              <a:solidFill>
                <a:schemeClr val="bg1"/>
              </a:solidFill>
            </a:endParaRPr>
          </a:p>
        </p:txBody>
      </p:sp>
      <p:sp>
        <p:nvSpPr>
          <p:cNvPr id="1031" name="Line 19"/>
          <p:cNvSpPr>
            <a:spLocks noChangeShapeType="1"/>
          </p:cNvSpPr>
          <p:nvPr userDrawn="1"/>
        </p:nvSpPr>
        <p:spPr bwMode="auto">
          <a:xfrm>
            <a:off x="0" y="6037263"/>
            <a:ext cx="9144000" cy="0"/>
          </a:xfrm>
          <a:prstGeom prst="line">
            <a:avLst/>
          </a:prstGeom>
          <a:noFill/>
          <a:ln w="190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032" name="Text Box 29"/>
          <p:cNvSpPr txBox="1">
            <a:spLocks noChangeArrowheads="1"/>
          </p:cNvSpPr>
          <p:nvPr userDrawn="1"/>
        </p:nvSpPr>
        <p:spPr bwMode="auto">
          <a:xfrm>
            <a:off x="449263" y="6205538"/>
            <a:ext cx="4784725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buFontTx/>
              <a:buNone/>
              <a:defRPr/>
            </a:pPr>
            <a:r>
              <a:rPr lang="en-US" sz="1200" b="1" dirty="0" smtClean="0">
                <a:solidFill>
                  <a:srgbClr val="C0C0C0"/>
                </a:solidFill>
              </a:rPr>
              <a:t>HEMS TOOL	</a:t>
            </a:r>
            <a:endParaRPr lang="en-US" sz="1200" dirty="0" smtClean="0">
              <a:solidFill>
                <a:srgbClr val="C0C0C0"/>
              </a:solidFill>
            </a:endParaRPr>
          </a:p>
        </p:txBody>
      </p:sp>
      <p:sp>
        <p:nvSpPr>
          <p:cNvPr id="1033" name="Text Box 30"/>
          <p:cNvSpPr txBox="1">
            <a:spLocks noChangeArrowheads="1"/>
          </p:cNvSpPr>
          <p:nvPr userDrawn="1"/>
        </p:nvSpPr>
        <p:spPr bwMode="auto">
          <a:xfrm>
            <a:off x="411163" y="6384925"/>
            <a:ext cx="374015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buFontTx/>
              <a:buNone/>
              <a:defRPr/>
            </a:pPr>
            <a:r>
              <a:rPr lang="en-US" sz="1200" dirty="0" smtClean="0">
                <a:solidFill>
                  <a:srgbClr val="C0C0C0"/>
                </a:solidFill>
              </a:rPr>
              <a:t>DECEMBER, 2013</a:t>
            </a:r>
            <a:endParaRPr lang="en-US" sz="1200" dirty="0" smtClean="0">
              <a:solidFill>
                <a:srgbClr val="C0C0C0"/>
              </a:solidFill>
            </a:endParaRPr>
          </a:p>
        </p:txBody>
      </p:sp>
      <p:pic>
        <p:nvPicPr>
          <p:cNvPr id="1034" name="Picture 32" descr="NEW FAA LOGO"/>
          <p:cNvPicPr>
            <a:picLocks noChangeAspect="1" noChangeArrowheads="1"/>
          </p:cNvPicPr>
          <p:nvPr userDrawn="1"/>
        </p:nvPicPr>
        <p:blipFill>
          <a:blip r:embed="rId13">
            <a:clrChange>
              <a:clrFrom>
                <a:srgbClr val="DF1F06"/>
              </a:clrFrom>
              <a:clrTo>
                <a:srgbClr val="DF1F06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333" t="3734" r="14973" b="4564"/>
          <a:stretch>
            <a:fillRect/>
          </a:stretch>
        </p:blipFill>
        <p:spPr bwMode="auto">
          <a:xfrm>
            <a:off x="5708650" y="6124575"/>
            <a:ext cx="660400" cy="661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bg1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bg1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bg1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bg1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 b="1">
          <a:solidFill>
            <a:schemeClr val="bg1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 b="1">
          <a:solidFill>
            <a:schemeClr val="bg1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 b="1">
          <a:solidFill>
            <a:schemeClr val="bg1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 b="1">
          <a:solidFill>
            <a:schemeClr val="bg1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800" b="1">
          <a:solidFill>
            <a:schemeClr val="bg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400">
          <a:solidFill>
            <a:schemeClr val="bg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bg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>
          <a:solidFill>
            <a:schemeClr val="bg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bg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bg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bg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bg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bg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11"/>
          <p:cNvSpPr>
            <a:spLocks noGrp="1" noChangeArrowheads="1"/>
          </p:cNvSpPr>
          <p:nvPr>
            <p:ph type="ctrTitle"/>
          </p:nvPr>
        </p:nvSpPr>
        <p:spPr>
          <a:xfrm>
            <a:off x="460375" y="763588"/>
            <a:ext cx="4983163" cy="706437"/>
          </a:xfrm>
        </p:spPr>
        <p:txBody>
          <a:bodyPr/>
          <a:lstStyle/>
          <a:p>
            <a:pPr eaLnBrk="1" hangingPunct="1"/>
            <a:r>
              <a:rPr lang="en-US" sz="3600" dirty="0" smtClean="0"/>
              <a:t>HEMS OPERATIONS</a:t>
            </a:r>
          </a:p>
        </p:txBody>
      </p:sp>
      <p:sp>
        <p:nvSpPr>
          <p:cNvPr id="3075" name="Rectangle 12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HEMS Authorizations, Authorized WX Sources, &amp; Associated OPSPECS</a:t>
            </a:r>
            <a:endParaRPr lang="en-US" smtClean="0">
              <a:solidFill>
                <a:schemeClr val="tx1"/>
              </a:solidFill>
            </a:endParaRPr>
          </a:p>
        </p:txBody>
      </p:sp>
      <p:sp>
        <p:nvSpPr>
          <p:cNvPr id="3076" name="Text Box 17"/>
          <p:cNvSpPr txBox="1">
            <a:spLocks noChangeArrowheads="1"/>
          </p:cNvSpPr>
          <p:nvPr/>
        </p:nvSpPr>
        <p:spPr bwMode="auto">
          <a:xfrm>
            <a:off x="1746250" y="4497388"/>
            <a:ext cx="344487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buFontTx/>
              <a:buNone/>
            </a:pPr>
            <a:r>
              <a:rPr lang="en-US" sz="1600">
                <a:solidFill>
                  <a:schemeClr val="bg1"/>
                </a:solidFill>
              </a:rPr>
              <a:t>HEMS WEATHER SUMMIT</a:t>
            </a:r>
          </a:p>
        </p:txBody>
      </p:sp>
      <p:sp>
        <p:nvSpPr>
          <p:cNvPr id="3077" name="Text Box 18"/>
          <p:cNvSpPr txBox="1">
            <a:spLocks noChangeArrowheads="1"/>
          </p:cNvSpPr>
          <p:nvPr/>
        </p:nvSpPr>
        <p:spPr bwMode="auto">
          <a:xfrm>
            <a:off x="842963" y="4859338"/>
            <a:ext cx="438785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buFontTx/>
              <a:buNone/>
            </a:pPr>
            <a:r>
              <a:rPr lang="en-US" sz="1600" dirty="0">
                <a:solidFill>
                  <a:schemeClr val="bg1"/>
                </a:solidFill>
              </a:rPr>
              <a:t>Andy Pierce, </a:t>
            </a:r>
            <a:r>
              <a:rPr lang="en-US" sz="1600" dirty="0" smtClean="0">
                <a:solidFill>
                  <a:schemeClr val="bg1"/>
                </a:solidFill>
              </a:rPr>
              <a:t>AFS-250 Policy Branch</a:t>
            </a:r>
            <a:endParaRPr lang="en-US" sz="1600" dirty="0">
              <a:solidFill>
                <a:schemeClr val="bg1"/>
              </a:solidFill>
            </a:endParaRPr>
          </a:p>
        </p:txBody>
      </p:sp>
      <p:sp>
        <p:nvSpPr>
          <p:cNvPr id="3078" name="Text Box 19"/>
          <p:cNvSpPr txBox="1">
            <a:spLocks noChangeArrowheads="1"/>
          </p:cNvSpPr>
          <p:nvPr/>
        </p:nvSpPr>
        <p:spPr bwMode="auto">
          <a:xfrm>
            <a:off x="981075" y="5219700"/>
            <a:ext cx="4198938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buFontTx/>
              <a:buNone/>
            </a:pPr>
            <a:r>
              <a:rPr lang="en-US" sz="1600">
                <a:solidFill>
                  <a:schemeClr val="bg1"/>
                </a:solidFill>
              </a:rPr>
              <a:t>December, 2013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H113  IFR IN CLASS G AIRSPACE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>
                <a:solidFill>
                  <a:srgbClr val="FFFF00"/>
                </a:solidFill>
              </a:rPr>
              <a:t>CLASS G OPS AUTHORIZED PROVIDING-</a:t>
            </a:r>
          </a:p>
          <a:p>
            <a:pPr lvl="1">
              <a:defRPr/>
            </a:pPr>
            <a:r>
              <a:rPr lang="en-US" b="1" dirty="0" smtClean="0">
                <a:solidFill>
                  <a:srgbClr val="FFFF00"/>
                </a:solidFill>
              </a:rPr>
              <a:t>1) Airport is served by IAP</a:t>
            </a:r>
          </a:p>
          <a:p>
            <a:pPr lvl="1">
              <a:defRPr/>
            </a:pPr>
            <a:r>
              <a:rPr lang="en-US" b="1" dirty="0" smtClean="0">
                <a:solidFill>
                  <a:srgbClr val="FFFF00"/>
                </a:solidFill>
              </a:rPr>
              <a:t>2) Airport has approved WX Reporting</a:t>
            </a:r>
          </a:p>
          <a:p>
            <a:pPr lvl="1">
              <a:defRPr/>
            </a:pPr>
            <a:r>
              <a:rPr lang="en-US" b="1" dirty="0" smtClean="0">
                <a:solidFill>
                  <a:srgbClr val="FFFF00"/>
                </a:solidFill>
              </a:rPr>
              <a:t>3) Airport provides traffic advisories and status of facilities and services</a:t>
            </a:r>
          </a:p>
          <a:p>
            <a:pPr lvl="1">
              <a:defRPr/>
            </a:pPr>
            <a:r>
              <a:rPr lang="en-US" b="1" dirty="0" smtClean="0">
                <a:solidFill>
                  <a:srgbClr val="FFFF00"/>
                </a:solidFill>
              </a:rPr>
              <a:t>4) Facilities and services for SAFE IFR Operations are available</a:t>
            </a:r>
          </a:p>
          <a:p>
            <a:pPr marL="457200" lvl="1" indent="0">
              <a:buFontTx/>
              <a:buNone/>
              <a:defRPr/>
            </a:pPr>
            <a:endParaRPr lang="en-US" b="1" dirty="0" smtClean="0">
              <a:solidFill>
                <a:srgbClr val="FFFF00"/>
              </a:solidFill>
            </a:endParaRPr>
          </a:p>
          <a:p>
            <a:pPr>
              <a:defRPr/>
            </a:pPr>
            <a:r>
              <a:rPr lang="en-US" dirty="0" smtClean="0">
                <a:solidFill>
                  <a:srgbClr val="FFFF00"/>
                </a:solidFill>
              </a:rPr>
              <a:t>CLASS G OPS at an alternate is authorized if 1) – 4)</a:t>
            </a:r>
            <a:r>
              <a:rPr lang="en-US" dirty="0">
                <a:solidFill>
                  <a:srgbClr val="FFFF00"/>
                </a:solidFill>
              </a:rPr>
              <a:t> </a:t>
            </a:r>
            <a:r>
              <a:rPr lang="en-US" dirty="0" smtClean="0">
                <a:solidFill>
                  <a:srgbClr val="FFFF00"/>
                </a:solidFill>
              </a:rPr>
              <a:t>above are met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EXEMPTIONS</a:t>
            </a:r>
          </a:p>
        </p:txBody>
      </p:sp>
      <p:sp>
        <p:nvSpPr>
          <p:cNvPr id="1331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FF00"/>
                </a:solidFill>
              </a:rPr>
              <a:t>HAI Consortium Exemption-</a:t>
            </a:r>
          </a:p>
          <a:p>
            <a:pPr lvl="1"/>
            <a:r>
              <a:rPr lang="en-US" b="1" dirty="0" smtClean="0">
                <a:solidFill>
                  <a:srgbClr val="FFFF00"/>
                </a:solidFill>
              </a:rPr>
              <a:t>Where weather observation is not available (</a:t>
            </a:r>
            <a:r>
              <a:rPr lang="en-US" b="1" dirty="0" err="1" smtClean="0">
                <a:solidFill>
                  <a:srgbClr val="FFFF00"/>
                </a:solidFill>
              </a:rPr>
              <a:t>eg</a:t>
            </a:r>
            <a:r>
              <a:rPr lang="en-US" b="1" dirty="0" smtClean="0">
                <a:solidFill>
                  <a:srgbClr val="FFFF00"/>
                </a:solidFill>
              </a:rPr>
              <a:t>: Hospital)</a:t>
            </a:r>
          </a:p>
          <a:p>
            <a:pPr lvl="1"/>
            <a:r>
              <a:rPr lang="en-US" b="1" dirty="0" smtClean="0">
                <a:solidFill>
                  <a:srgbClr val="FFFF00"/>
                </a:solidFill>
              </a:rPr>
              <a:t>Allows qualified PIC or representative to observe weather prior to IFR departure</a:t>
            </a:r>
          </a:p>
          <a:p>
            <a:pPr lvl="1"/>
            <a:r>
              <a:rPr lang="en-US" b="1" dirty="0" smtClean="0">
                <a:solidFill>
                  <a:srgbClr val="FFFF00"/>
                </a:solidFill>
              </a:rPr>
              <a:t>Determine that weather is VFR or not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§ 135.213(b) &amp; NWS </a:t>
            </a:r>
          </a:p>
        </p:txBody>
      </p:sp>
      <p:sp>
        <p:nvSpPr>
          <p:cNvPr id="1433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solidFill>
                  <a:srgbClr val="FFFF00"/>
                </a:solidFill>
              </a:rPr>
              <a:t>Allows application of weather observation taken remote from landing site providing:</a:t>
            </a:r>
          </a:p>
          <a:p>
            <a:pPr lvl="1" eaLnBrk="1" hangingPunct="1"/>
            <a:r>
              <a:rPr lang="en-US" b="1" dirty="0" smtClean="0">
                <a:solidFill>
                  <a:srgbClr val="FFFF00"/>
                </a:solidFill>
              </a:rPr>
              <a:t>NWS Regional Aviation Meteorologist concurs</a:t>
            </a:r>
          </a:p>
          <a:p>
            <a:pPr eaLnBrk="1" hangingPunct="1"/>
            <a:r>
              <a:rPr lang="en-US" dirty="0" smtClean="0">
                <a:solidFill>
                  <a:srgbClr val="FFFF00"/>
                </a:solidFill>
              </a:rPr>
              <a:t>NWS POLICY </a:t>
            </a:r>
            <a:r>
              <a:rPr lang="en-US" dirty="0" smtClean="0">
                <a:solidFill>
                  <a:srgbClr val="FFFF00"/>
                </a:solidFill>
              </a:rPr>
              <a:t>10-1301</a:t>
            </a:r>
            <a:r>
              <a:rPr lang="en-US" baseline="0" dirty="0" smtClean="0">
                <a:solidFill>
                  <a:srgbClr val="FFFF00"/>
                </a:solidFill>
              </a:rPr>
              <a:t> </a:t>
            </a:r>
            <a:r>
              <a:rPr lang="en-US" dirty="0" smtClean="0">
                <a:solidFill>
                  <a:srgbClr val="FFFF00"/>
                </a:solidFill>
              </a:rPr>
              <a:t>supports </a:t>
            </a:r>
            <a:r>
              <a:rPr lang="en-US" dirty="0" smtClean="0">
                <a:solidFill>
                  <a:srgbClr val="FFFF00"/>
                </a:solidFill>
              </a:rPr>
              <a:t>this analysis and disposition</a:t>
            </a:r>
          </a:p>
          <a:p>
            <a:pPr eaLnBrk="1" hangingPunct="1"/>
            <a:r>
              <a:rPr lang="en-US" dirty="0" smtClean="0">
                <a:solidFill>
                  <a:srgbClr val="FFFF00"/>
                </a:solidFill>
              </a:rPr>
              <a:t>NWS may non-concur</a:t>
            </a:r>
          </a:p>
          <a:p>
            <a:pPr eaLnBrk="1" hangingPunct="1"/>
            <a:r>
              <a:rPr lang="en-US" dirty="0" smtClean="0">
                <a:solidFill>
                  <a:srgbClr val="FFFF00"/>
                </a:solidFill>
              </a:rPr>
              <a:t>NON-CONCUR cannot be over-ridden</a:t>
            </a:r>
          </a:p>
          <a:p>
            <a:pPr eaLnBrk="1" hangingPunct="1"/>
            <a:r>
              <a:rPr lang="en-US" dirty="0" smtClean="0">
                <a:solidFill>
                  <a:srgbClr val="FFFF00"/>
                </a:solidFill>
              </a:rPr>
              <a:t>NWS CONCURS- Confirmation Letter from NWS to FAA &amp; listed in </a:t>
            </a:r>
            <a:r>
              <a:rPr lang="en-US" dirty="0" err="1" smtClean="0">
                <a:solidFill>
                  <a:srgbClr val="FFFF00"/>
                </a:solidFill>
              </a:rPr>
              <a:t>OpSpec</a:t>
            </a:r>
            <a:r>
              <a:rPr lang="en-US" dirty="0" smtClean="0">
                <a:solidFill>
                  <a:srgbClr val="FFFF00"/>
                </a:solidFill>
              </a:rPr>
              <a:t> A010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§ 135.213(b) &amp; NWS </a:t>
            </a:r>
          </a:p>
        </p:txBody>
      </p:sp>
      <p:sp>
        <p:nvSpPr>
          <p:cNvPr id="1536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solidFill>
                  <a:srgbClr val="FFFF00"/>
                </a:solidFill>
              </a:rPr>
              <a:t>ISSUES (PREVIOUSLY</a:t>
            </a:r>
            <a:r>
              <a:rPr lang="en-US" baseline="0" dirty="0" smtClean="0">
                <a:solidFill>
                  <a:srgbClr val="FFFF00"/>
                </a:solidFill>
              </a:rPr>
              <a:t> RARELY USED PROCESS)</a:t>
            </a:r>
            <a:endParaRPr lang="en-US" dirty="0" smtClean="0">
              <a:solidFill>
                <a:srgbClr val="FFFF00"/>
              </a:solidFill>
            </a:endParaRPr>
          </a:p>
          <a:p>
            <a:pPr lvl="1" eaLnBrk="1" hangingPunct="1"/>
            <a:r>
              <a:rPr lang="en-US" b="1" dirty="0" smtClean="0">
                <a:solidFill>
                  <a:srgbClr val="FFFF00"/>
                </a:solidFill>
              </a:rPr>
              <a:t>8900.1 GUIDANCE inadequate</a:t>
            </a:r>
          </a:p>
          <a:p>
            <a:pPr lvl="1" eaLnBrk="1" hangingPunct="1"/>
            <a:r>
              <a:rPr lang="en-US" b="1" dirty="0" smtClean="0">
                <a:solidFill>
                  <a:srgbClr val="FFFF00"/>
                </a:solidFill>
              </a:rPr>
              <a:t>NWS Regional Meteorologist is a rotational position</a:t>
            </a:r>
          </a:p>
          <a:p>
            <a:pPr lvl="1" eaLnBrk="1" hangingPunct="1"/>
            <a:r>
              <a:rPr lang="en-US" b="1" dirty="0" smtClean="0">
                <a:solidFill>
                  <a:srgbClr val="FFFF00"/>
                </a:solidFill>
              </a:rPr>
              <a:t>No single access point </a:t>
            </a:r>
            <a:r>
              <a:rPr lang="en-US" b="1" dirty="0" smtClean="0">
                <a:solidFill>
                  <a:srgbClr val="FFFF00"/>
                </a:solidFill>
              </a:rPr>
              <a:t>is available </a:t>
            </a:r>
            <a:r>
              <a:rPr lang="en-US" b="1" dirty="0" smtClean="0">
                <a:solidFill>
                  <a:srgbClr val="FFFF00"/>
                </a:solidFill>
              </a:rPr>
              <a:t>at this time</a:t>
            </a:r>
          </a:p>
          <a:p>
            <a:pPr lvl="1" eaLnBrk="1" hangingPunct="1"/>
            <a:r>
              <a:rPr lang="en-US" b="1" dirty="0" smtClean="0">
                <a:solidFill>
                  <a:srgbClr val="FFFF00"/>
                </a:solidFill>
              </a:rPr>
              <a:t>MOA or MOU may be advisable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§ 135.213(b) &amp; NWS </a:t>
            </a:r>
          </a:p>
        </p:txBody>
      </p:sp>
      <p:sp>
        <p:nvSpPr>
          <p:cNvPr id="1638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solidFill>
                  <a:srgbClr val="FFFF00"/>
                </a:solidFill>
              </a:rPr>
              <a:t>PROPOSED GO FORWARD PLAN</a:t>
            </a:r>
          </a:p>
          <a:p>
            <a:pPr lvl="1" eaLnBrk="1" hangingPunct="1"/>
            <a:r>
              <a:rPr lang="en-US" sz="2400" b="1" dirty="0" smtClean="0">
                <a:solidFill>
                  <a:srgbClr val="FFFF00"/>
                </a:solidFill>
              </a:rPr>
              <a:t>FAA-</a:t>
            </a:r>
          </a:p>
          <a:p>
            <a:pPr lvl="2" eaLnBrk="1" hangingPunct="1"/>
            <a:r>
              <a:rPr lang="en-US" b="1" dirty="0" smtClean="0">
                <a:solidFill>
                  <a:srgbClr val="FFFF00"/>
                </a:solidFill>
              </a:rPr>
              <a:t>Proposed- </a:t>
            </a:r>
            <a:r>
              <a:rPr lang="en-US" b="1" dirty="0" smtClean="0">
                <a:solidFill>
                  <a:srgbClr val="FFFF00"/>
                </a:solidFill>
              </a:rPr>
              <a:t>8900.1 guidance </a:t>
            </a:r>
            <a:r>
              <a:rPr lang="en-US" b="1" dirty="0" smtClean="0">
                <a:solidFill>
                  <a:srgbClr val="FFFF00"/>
                </a:solidFill>
              </a:rPr>
              <a:t>revision (in works)</a:t>
            </a:r>
            <a:endParaRPr lang="en-US" b="1" dirty="0" smtClean="0">
              <a:solidFill>
                <a:srgbClr val="FFFF00"/>
              </a:solidFill>
            </a:endParaRPr>
          </a:p>
          <a:p>
            <a:pPr lvl="2" eaLnBrk="1" hangingPunct="1"/>
            <a:r>
              <a:rPr lang="en-US" b="1" dirty="0" smtClean="0">
                <a:solidFill>
                  <a:srgbClr val="FFFF00"/>
                </a:solidFill>
              </a:rPr>
              <a:t>Proposed- standard Inter-Agency Request Template </a:t>
            </a:r>
            <a:endParaRPr lang="en-US" b="1" dirty="0" smtClean="0">
              <a:solidFill>
                <a:srgbClr val="FFFF00"/>
              </a:solidFill>
            </a:endParaRPr>
          </a:p>
          <a:p>
            <a:pPr lvl="2" eaLnBrk="1" hangingPunct="1"/>
            <a:r>
              <a:rPr lang="en-US" b="1" dirty="0" smtClean="0">
                <a:solidFill>
                  <a:srgbClr val="FFFF00"/>
                </a:solidFill>
              </a:rPr>
              <a:t>Invite collaborative development of a </a:t>
            </a:r>
            <a:r>
              <a:rPr lang="en-US" b="1" dirty="0" smtClean="0">
                <a:solidFill>
                  <a:srgbClr val="FFFF00"/>
                </a:solidFill>
              </a:rPr>
              <a:t>mutually agreeable </a:t>
            </a:r>
            <a:r>
              <a:rPr lang="en-US" b="1" dirty="0" smtClean="0">
                <a:solidFill>
                  <a:srgbClr val="FFFF00"/>
                </a:solidFill>
              </a:rPr>
              <a:t>linkage</a:t>
            </a:r>
            <a:endParaRPr lang="en-US" b="1" dirty="0" smtClean="0">
              <a:solidFill>
                <a:srgbClr val="FFFF00"/>
              </a:solidFill>
            </a:endParaRPr>
          </a:p>
          <a:p>
            <a:pPr lvl="1" eaLnBrk="1" hangingPunct="1"/>
            <a:r>
              <a:rPr lang="en-US" b="1" dirty="0" smtClean="0">
                <a:solidFill>
                  <a:srgbClr val="FFFF00"/>
                </a:solidFill>
              </a:rPr>
              <a:t>NWS-</a:t>
            </a:r>
          </a:p>
          <a:p>
            <a:pPr lvl="2" eaLnBrk="1" hangingPunct="1"/>
            <a:r>
              <a:rPr lang="en-US" b="1" dirty="0" smtClean="0">
                <a:solidFill>
                  <a:srgbClr val="FFFF00"/>
                </a:solidFill>
              </a:rPr>
              <a:t>Review and consider FAA proposals</a:t>
            </a:r>
          </a:p>
          <a:p>
            <a:pPr lvl="2" eaLnBrk="1" hangingPunct="1"/>
            <a:r>
              <a:rPr lang="en-US" b="1" dirty="0" smtClean="0">
                <a:solidFill>
                  <a:srgbClr val="FFFF00"/>
                </a:solidFill>
              </a:rPr>
              <a:t>Establish a process for consistent evaluation</a:t>
            </a:r>
            <a:endParaRPr lang="en-US" b="1" dirty="0" smtClean="0">
              <a:solidFill>
                <a:srgbClr val="FFFF00"/>
              </a:solidFill>
            </a:endParaRPr>
          </a:p>
          <a:p>
            <a:pPr lvl="2" eaLnBrk="1" hangingPunct="1"/>
            <a:r>
              <a:rPr lang="en-US" b="1" dirty="0" smtClean="0">
                <a:solidFill>
                  <a:srgbClr val="FFFF00"/>
                </a:solidFill>
              </a:rPr>
              <a:t>Establish a static address or a consistent means of receiving requests for analysis and disposition </a:t>
            </a:r>
            <a:endParaRPr lang="en-US" b="1" dirty="0" smtClean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Request</a:t>
            </a:r>
            <a:r>
              <a:rPr lang="en-US" baseline="0" dirty="0" smtClean="0"/>
              <a:t> for NWS WX valuation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z="2800" dirty="0" smtClean="0">
                <a:solidFill>
                  <a:srgbClr val="FFFF00"/>
                </a:solidFill>
                <a:effectLst/>
                <a:latin typeface="+mn-lt"/>
              </a:rPr>
              <a:t>The EVAL REQUEST must:  </a:t>
            </a:r>
          </a:p>
          <a:p>
            <a:pPr marL="1143000" lvl="2" indent="-228600">
              <a:buFont typeface="Arial" pitchFamily="34" charset="0"/>
              <a:buChar char="─"/>
            </a:pPr>
            <a:r>
              <a:rPr lang="en-US" sz="2400" b="1" dirty="0" smtClean="0">
                <a:solidFill>
                  <a:srgbClr val="FFFF00"/>
                </a:solidFill>
                <a:effectLst/>
                <a:latin typeface="+mn-lt"/>
              </a:rPr>
              <a:t>Mention 14 CFR 135.213(b) and NWS Policy 10-1301 to orient the Meteorologist</a:t>
            </a:r>
          </a:p>
          <a:p>
            <a:pPr marL="1143000" lvl="2" indent="-228600">
              <a:buFont typeface="Arial" pitchFamily="34" charset="0"/>
              <a:buChar char="─"/>
            </a:pPr>
            <a:r>
              <a:rPr lang="en-US" sz="2400" b="1" dirty="0" smtClean="0">
                <a:solidFill>
                  <a:srgbClr val="FFFF00"/>
                </a:solidFill>
                <a:effectLst/>
                <a:latin typeface="+mn-lt"/>
              </a:rPr>
              <a:t>Provide the location of the landing site (airport or heliport by FAA identifier, if available, and geo-coordinates) </a:t>
            </a:r>
          </a:p>
          <a:p>
            <a:pPr marL="1143000" lvl="2" indent="-228600">
              <a:buFont typeface="Arial" pitchFamily="34" charset="0"/>
              <a:buChar char="─"/>
            </a:pPr>
            <a:r>
              <a:rPr lang="en-US" sz="2400" b="1" dirty="0" smtClean="0">
                <a:solidFill>
                  <a:srgbClr val="FFFF00"/>
                </a:solidFill>
                <a:effectLst/>
                <a:latin typeface="+mn-lt"/>
              </a:rPr>
              <a:t>Provide the location of the nearest aviation weather observation site (again by FAA identifier and geo-coordinates) </a:t>
            </a:r>
            <a:r>
              <a:rPr lang="en-US" sz="2400" b="1" dirty="0" smtClean="0">
                <a:solidFill>
                  <a:srgbClr val="FFFF99"/>
                </a:solidFill>
                <a:effectLst/>
                <a:latin typeface="+mn-lt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6235813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sz="3600" dirty="0" smtClean="0">
                <a:solidFill>
                  <a:schemeClr val="bg1"/>
                </a:solidFill>
                <a:effectLst/>
                <a:latin typeface="+mn-lt"/>
              </a:rPr>
              <a:t>NWS Evaluation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z="2800" dirty="0" smtClean="0">
                <a:solidFill>
                  <a:srgbClr val="FFFF00"/>
                </a:solidFill>
                <a:effectLst/>
                <a:latin typeface="+mn-lt"/>
              </a:rPr>
              <a:t>The NWS Regional Aviation Meteorologist will determine whether or not the weather observed at the remote observation site is representative of the weather at the landing site.  </a:t>
            </a:r>
          </a:p>
          <a:p>
            <a:r>
              <a:rPr lang="en-US" dirty="0" smtClean="0">
                <a:solidFill>
                  <a:srgbClr val="FFFF00"/>
                </a:solidFill>
              </a:rPr>
              <a:t>After NWS Team concurrence,</a:t>
            </a:r>
            <a:r>
              <a:rPr lang="en-US" baseline="0" dirty="0" smtClean="0">
                <a:solidFill>
                  <a:srgbClr val="FFFF00"/>
                </a:solidFill>
              </a:rPr>
              <a:t> the result will be forwarded to the FAA FSDO.</a:t>
            </a:r>
          </a:p>
        </p:txBody>
      </p:sp>
    </p:spTree>
    <p:extLst>
      <p:ext uri="{BB962C8B-B14F-4D97-AF65-F5344CB8AC3E}">
        <p14:creationId xmlns:p14="http://schemas.microsoft.com/office/powerpoint/2010/main" val="9126106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93933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600" dirty="0" smtClean="0"/>
              <a:t>POLICY RELATED TO HEMS WX</a:t>
            </a:r>
            <a:endParaRPr lang="en-US" sz="3600" dirty="0" smtClean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>
                <a:solidFill>
                  <a:srgbClr val="FFFF00"/>
                </a:solidFill>
              </a:rPr>
              <a:t>A021  HEMS OPERATIONS</a:t>
            </a:r>
          </a:p>
          <a:p>
            <a:pPr eaLnBrk="1" hangingPunct="1">
              <a:defRPr/>
            </a:pPr>
            <a:endParaRPr lang="en-US" sz="1000" dirty="0" smtClean="0">
              <a:solidFill>
                <a:srgbClr val="FFFF00"/>
              </a:solidFill>
            </a:endParaRPr>
          </a:p>
          <a:p>
            <a:pPr eaLnBrk="1" hangingPunct="1">
              <a:defRPr/>
            </a:pPr>
            <a:r>
              <a:rPr lang="en-US" dirty="0" smtClean="0">
                <a:solidFill>
                  <a:srgbClr val="FFFF00"/>
                </a:solidFill>
              </a:rPr>
              <a:t>A010  AVIATION WEATHER INFORMATION</a:t>
            </a:r>
          </a:p>
          <a:p>
            <a:pPr eaLnBrk="1" hangingPunct="1">
              <a:defRPr/>
            </a:pPr>
            <a:endParaRPr lang="en-US" sz="1000" dirty="0" smtClean="0">
              <a:solidFill>
                <a:srgbClr val="FFFF00"/>
              </a:solidFill>
            </a:endParaRPr>
          </a:p>
          <a:p>
            <a:pPr eaLnBrk="1" hangingPunct="1">
              <a:defRPr/>
            </a:pPr>
            <a:r>
              <a:rPr lang="en-US" dirty="0" smtClean="0">
                <a:solidFill>
                  <a:srgbClr val="FFFF00"/>
                </a:solidFill>
              </a:rPr>
              <a:t>H113  SPECIAL TERMINAL AREA IFR ROTORCRAFT OPERATIONS IN CLASS G AIRSPACE</a:t>
            </a:r>
          </a:p>
          <a:p>
            <a:pPr eaLnBrk="1" hangingPunct="1">
              <a:defRPr/>
            </a:pPr>
            <a:endParaRPr lang="en-US" sz="1050" dirty="0" smtClean="0">
              <a:solidFill>
                <a:srgbClr val="FFFF00"/>
              </a:solidFill>
            </a:endParaRPr>
          </a:p>
          <a:p>
            <a:pPr eaLnBrk="1" hangingPunct="1">
              <a:defRPr/>
            </a:pPr>
            <a:r>
              <a:rPr lang="en-US" dirty="0" smtClean="0">
                <a:solidFill>
                  <a:srgbClr val="FFFF00"/>
                </a:solidFill>
              </a:rPr>
              <a:t>EXEMPTIONS</a:t>
            </a:r>
          </a:p>
          <a:p>
            <a:pPr eaLnBrk="1" hangingPunct="1">
              <a:defRPr/>
            </a:pPr>
            <a:endParaRPr lang="en-US" sz="1000" dirty="0" smtClean="0">
              <a:solidFill>
                <a:srgbClr val="FFFF00"/>
              </a:solidFill>
            </a:endParaRPr>
          </a:p>
          <a:p>
            <a:pPr eaLnBrk="1" hangingPunct="1">
              <a:defRPr/>
            </a:pPr>
            <a:r>
              <a:rPr lang="en-US" dirty="0" smtClean="0">
                <a:solidFill>
                  <a:srgbClr val="FFFF00"/>
                </a:solidFill>
              </a:rPr>
              <a:t>§ 135.213(b) &amp; NWS</a:t>
            </a:r>
            <a:endParaRPr lang="en-US" dirty="0" smtClean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A021 HEMS OPERATIONS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 eaLnBrk="1" hangingPunct="1"/>
            <a:r>
              <a:rPr lang="en-US" sz="2800" b="1" smtClean="0">
                <a:solidFill>
                  <a:srgbClr val="FFFF00"/>
                </a:solidFill>
              </a:rPr>
              <a:t>§ e.  Minimum weather in Class G = VFR per Table 1- Weather Minimums</a:t>
            </a:r>
            <a:endParaRPr lang="en-US" sz="2800" smtClean="0">
              <a:solidFill>
                <a:srgbClr val="FFFF00"/>
              </a:solidFill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463550" y="2597150"/>
          <a:ext cx="8286750" cy="3254491"/>
        </p:xfrm>
        <a:graphic>
          <a:graphicData uri="http://schemas.openxmlformats.org/drawingml/2006/table">
            <a:tbl>
              <a:tblPr firstRow="1" firstCol="1" bandRow="1"/>
              <a:tblGrid>
                <a:gridCol w="1657177"/>
                <a:gridCol w="1657177"/>
                <a:gridCol w="1657177"/>
                <a:gridCol w="1657177"/>
                <a:gridCol w="1658042"/>
              </a:tblGrid>
              <a:tr h="73533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69" marR="685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NON-MOUNTAINOUS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69" marR="685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MOUNTAINOUS 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(see 14 CFR 95)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69" marR="685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25720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Area - 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69" marR="685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Local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69" marR="685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Cross Country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69" marR="685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Local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69" marR="685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Cross Country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69" marR="685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2572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Condition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69" marR="685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i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Ceiling-Visibility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69" marR="685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2572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Day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69" marR="685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800 – 2</a:t>
                      </a:r>
                    </a:p>
                  </a:txBody>
                  <a:tcPr marL="68569" marR="685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800 – 3</a:t>
                      </a:r>
                    </a:p>
                  </a:txBody>
                  <a:tcPr marL="68569" marR="685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800 – 3</a:t>
                      </a:r>
                    </a:p>
                  </a:txBody>
                  <a:tcPr marL="68569" marR="685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1000 - 3</a:t>
                      </a:r>
                    </a:p>
                  </a:txBody>
                  <a:tcPr marL="68569" marR="685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61106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Night – </a:t>
                      </a:r>
                      <a:r>
                        <a:rPr lang="en-US" sz="12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Equipped with </a:t>
                      </a:r>
                      <a:r>
                        <a:rPr lang="en-US" sz="12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NVIS </a:t>
                      </a:r>
                      <a:r>
                        <a:rPr lang="en-US" sz="12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or TAWS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69" marR="685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800 – 3</a:t>
                      </a:r>
                    </a:p>
                  </a:txBody>
                  <a:tcPr marL="68569" marR="685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1000 – 3</a:t>
                      </a:r>
                    </a:p>
                  </a:txBody>
                  <a:tcPr marL="68569" marR="685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1000 – 3</a:t>
                      </a:r>
                    </a:p>
                  </a:txBody>
                  <a:tcPr marL="68569" marR="685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1000 – 5</a:t>
                      </a:r>
                    </a:p>
                  </a:txBody>
                  <a:tcPr marL="68569" marR="685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63082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Night- </a:t>
                      </a:r>
                      <a:r>
                        <a:rPr lang="en-US" sz="12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w/o NVIS or </a:t>
                      </a:r>
                      <a:r>
                        <a:rPr lang="en-US" sz="12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TAWS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69" marR="685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1000 – 3</a:t>
                      </a:r>
                    </a:p>
                  </a:txBody>
                  <a:tcPr marL="68569" marR="685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1000 – 5</a:t>
                      </a:r>
                    </a:p>
                  </a:txBody>
                  <a:tcPr marL="68569" marR="685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1500 – 3</a:t>
                      </a:r>
                    </a:p>
                  </a:txBody>
                  <a:tcPr marL="68569" marR="685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1500 – 5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69" marR="685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A021 HEMS OPERATIONS</a:t>
            </a:r>
          </a:p>
        </p:txBody>
      </p:sp>
      <p:sp>
        <p:nvSpPr>
          <p:cNvPr id="614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>
                <a:solidFill>
                  <a:srgbClr val="FFFF00"/>
                </a:solidFill>
              </a:rPr>
              <a:t>§f.  IFR OPS at locations </a:t>
            </a:r>
            <a:r>
              <a:rPr lang="en-US" u="sng" smtClean="0">
                <a:solidFill>
                  <a:srgbClr val="FFFF00"/>
                </a:solidFill>
              </a:rPr>
              <a:t>without</a:t>
            </a:r>
            <a:r>
              <a:rPr lang="en-US" smtClean="0">
                <a:solidFill>
                  <a:srgbClr val="FFFF00"/>
                </a:solidFill>
              </a:rPr>
              <a:t> weather reporting-</a:t>
            </a:r>
          </a:p>
          <a:p>
            <a:pPr lvl="1" eaLnBrk="1" hangingPunct="1"/>
            <a:r>
              <a:rPr lang="en-US" b="1" smtClean="0">
                <a:solidFill>
                  <a:srgbClr val="FFFF00"/>
                </a:solidFill>
              </a:rPr>
              <a:t>AUTHORIZED with IAP,  and without:</a:t>
            </a:r>
          </a:p>
          <a:p>
            <a:pPr lvl="2" eaLnBrk="1" hangingPunct="1"/>
            <a:r>
              <a:rPr lang="en-US" b="1" smtClean="0">
                <a:solidFill>
                  <a:srgbClr val="FFFF00"/>
                </a:solidFill>
              </a:rPr>
              <a:t>NWS weather or</a:t>
            </a:r>
          </a:p>
          <a:p>
            <a:pPr lvl="2" eaLnBrk="1" hangingPunct="1"/>
            <a:r>
              <a:rPr lang="en-US" b="1" smtClean="0">
                <a:solidFill>
                  <a:srgbClr val="FFFF00"/>
                </a:solidFill>
              </a:rPr>
              <a:t>NWS approved weather observation source or</a:t>
            </a:r>
          </a:p>
          <a:p>
            <a:pPr lvl="2" eaLnBrk="1" hangingPunct="1"/>
            <a:r>
              <a:rPr lang="en-US" b="1" smtClean="0">
                <a:solidFill>
                  <a:srgbClr val="FFFF00"/>
                </a:solidFill>
              </a:rPr>
              <a:t>Weather observation approved by Administrator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A021 HEMS OPERATIONS</a:t>
            </a:r>
          </a:p>
        </p:txBody>
      </p:sp>
      <p:sp>
        <p:nvSpPr>
          <p:cNvPr id="717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>
                <a:solidFill>
                  <a:srgbClr val="FFFF00"/>
                </a:solidFill>
              </a:rPr>
              <a:t>§f.  IFR OPS LIMITATIONS</a:t>
            </a:r>
          </a:p>
          <a:p>
            <a:pPr lvl="2" eaLnBrk="1" hangingPunct="1"/>
            <a:r>
              <a:rPr lang="en-US" b="1" smtClean="0">
                <a:solidFill>
                  <a:srgbClr val="FFFF00"/>
                </a:solidFill>
              </a:rPr>
              <a:t>1) PIC or qualified observer- VFR? per 135.205(b) or,</a:t>
            </a:r>
          </a:p>
          <a:p>
            <a:pPr lvl="2" eaLnBrk="1" hangingPunct="1"/>
            <a:r>
              <a:rPr lang="en-US" b="1" smtClean="0">
                <a:solidFill>
                  <a:srgbClr val="FFFF00"/>
                </a:solidFill>
              </a:rPr>
              <a:t>2) Use approved weather source if within 15 miles or Area forecast per H113 AND,</a:t>
            </a:r>
          </a:p>
          <a:p>
            <a:pPr lvl="2" eaLnBrk="1" hangingPunct="1"/>
            <a:r>
              <a:rPr lang="en-US" b="1" smtClean="0">
                <a:solidFill>
                  <a:srgbClr val="FFFF00"/>
                </a:solidFill>
              </a:rPr>
              <a:t>3) IFR- Alternate w/ approved WX observation resource</a:t>
            </a:r>
          </a:p>
          <a:p>
            <a:pPr lvl="2" eaLnBrk="1" hangingPunct="1"/>
            <a:r>
              <a:rPr lang="en-US" b="1" smtClean="0">
                <a:solidFill>
                  <a:srgbClr val="FFFF00"/>
                </a:solidFill>
              </a:rPr>
              <a:t>4) AFTER LANDING, PIC determines if takeoff minimums per 14 CFR §97 prevail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A021 HEMS OPERATIONS</a:t>
            </a:r>
          </a:p>
        </p:txBody>
      </p:sp>
      <p:sp>
        <p:nvSpPr>
          <p:cNvPr id="819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>
                <a:solidFill>
                  <a:srgbClr val="FFFF00"/>
                </a:solidFill>
              </a:rPr>
              <a:t>§g. IMPACT OF HTAWS / NVIS </a:t>
            </a:r>
          </a:p>
          <a:p>
            <a:pPr lvl="1" eaLnBrk="1" hangingPunct="1"/>
            <a:r>
              <a:rPr lang="en-US" b="1" smtClean="0">
                <a:solidFill>
                  <a:srgbClr val="FFFF00"/>
                </a:solidFill>
              </a:rPr>
              <a:t>To use Table 1 reduced minimums-  OPSPEC A050 (NVG Operations) must be issued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A021 HEMS OPERATIONS</a:t>
            </a:r>
          </a:p>
        </p:txBody>
      </p:sp>
      <p:sp>
        <p:nvSpPr>
          <p:cNvPr id="921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>
                <a:solidFill>
                  <a:srgbClr val="FFFF00"/>
                </a:solidFill>
              </a:rPr>
              <a:t>§h.  VFR / Visual transitions &lt;/= 3 nm</a:t>
            </a:r>
          </a:p>
          <a:p>
            <a:pPr lvl="1" eaLnBrk="1" hangingPunct="1"/>
            <a:r>
              <a:rPr lang="en-US" b="1" smtClean="0">
                <a:solidFill>
                  <a:srgbClr val="FFFF00"/>
                </a:solidFill>
              </a:rPr>
              <a:t>1)  Day 600 – 2, Night 600 – 3 with-</a:t>
            </a:r>
          </a:p>
          <a:p>
            <a:pPr lvl="2" eaLnBrk="1" hangingPunct="1"/>
            <a:r>
              <a:rPr lang="en-US" b="1" smtClean="0">
                <a:solidFill>
                  <a:srgbClr val="FFFF00"/>
                </a:solidFill>
              </a:rPr>
              <a:t>PinS approach with “Proceed VFR” transition or </a:t>
            </a:r>
          </a:p>
          <a:p>
            <a:pPr lvl="2" eaLnBrk="1" hangingPunct="1"/>
            <a:r>
              <a:rPr lang="en-US" b="1" smtClean="0">
                <a:solidFill>
                  <a:srgbClr val="FFFF00"/>
                </a:solidFill>
              </a:rPr>
              <a:t>Standard IAP with VFR transition MAP to site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A021 HEMS OPERATIONS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>
                <a:solidFill>
                  <a:srgbClr val="FFFF00"/>
                </a:solidFill>
              </a:rPr>
              <a:t>§h.  VFR / Visual transitions &gt; 3 nm</a:t>
            </a:r>
          </a:p>
          <a:p>
            <a:pPr lvl="1" indent="-342900" eaLnBrk="1" hangingPunct="1">
              <a:buFontTx/>
              <a:buChar char="•"/>
              <a:defRPr/>
            </a:pPr>
            <a:r>
              <a:rPr lang="en-US" b="1" dirty="0" smtClean="0">
                <a:solidFill>
                  <a:srgbClr val="FFFF00"/>
                </a:solidFill>
                <a:ea typeface="+mn-ea"/>
                <a:cs typeface="+mn-cs"/>
              </a:rPr>
              <a:t>2)  Table 1 applies</a:t>
            </a:r>
          </a:p>
          <a:p>
            <a:pPr lvl="1" indent="-342900" eaLnBrk="1" hangingPunct="1">
              <a:buFontTx/>
              <a:buChar char="•"/>
              <a:defRPr/>
            </a:pPr>
            <a:r>
              <a:rPr lang="en-US" b="1" dirty="0" smtClean="0">
                <a:solidFill>
                  <a:srgbClr val="FFFF00"/>
                </a:solidFill>
                <a:ea typeface="+mn-ea"/>
                <a:cs typeface="+mn-cs"/>
              </a:rPr>
              <a:t>3) When published on IAP, approved visual segment minimums apply </a:t>
            </a:r>
          </a:p>
          <a:p>
            <a:pPr eaLnBrk="1" hangingPunct="1">
              <a:defRPr/>
            </a:pPr>
            <a:r>
              <a:rPr lang="en-US" dirty="0" smtClean="0">
                <a:solidFill>
                  <a:srgbClr val="FFFF00"/>
                </a:solidFill>
              </a:rPr>
              <a:t>§</a:t>
            </a:r>
            <a:r>
              <a:rPr lang="en-US" dirty="0" err="1" smtClean="0">
                <a:solidFill>
                  <a:srgbClr val="FFFF00"/>
                </a:solidFill>
              </a:rPr>
              <a:t>i</a:t>
            </a:r>
            <a:r>
              <a:rPr lang="en-US" dirty="0" smtClean="0">
                <a:solidFill>
                  <a:srgbClr val="FFFF00"/>
                </a:solidFill>
              </a:rPr>
              <a:t>.</a:t>
            </a:r>
            <a:r>
              <a:rPr lang="en-US" sz="3200" dirty="0" smtClean="0">
                <a:solidFill>
                  <a:srgbClr val="FFFF00"/>
                </a:solidFill>
              </a:rPr>
              <a:t>  </a:t>
            </a:r>
            <a:r>
              <a:rPr lang="en-US" dirty="0" smtClean="0">
                <a:solidFill>
                  <a:srgbClr val="FFFF00"/>
                </a:solidFill>
              </a:rPr>
              <a:t>VFR cruise altitude minimums</a:t>
            </a:r>
          </a:p>
          <a:p>
            <a:pPr lvl="1" indent="-342900" eaLnBrk="1" hangingPunct="1">
              <a:buFontTx/>
              <a:buChar char="•"/>
              <a:defRPr/>
            </a:pPr>
            <a:r>
              <a:rPr lang="en-US" dirty="0" smtClean="0">
                <a:solidFill>
                  <a:srgbClr val="FFFF00"/>
                </a:solidFill>
              </a:rPr>
              <a:t>300 day</a:t>
            </a:r>
          </a:p>
          <a:p>
            <a:pPr lvl="1" indent="-342900" eaLnBrk="1" hangingPunct="1">
              <a:buFontTx/>
              <a:buChar char="•"/>
              <a:defRPr/>
            </a:pPr>
            <a:r>
              <a:rPr lang="en-US" dirty="0" smtClean="0">
                <a:solidFill>
                  <a:srgbClr val="FFFF00"/>
                </a:solidFill>
              </a:rPr>
              <a:t>500 night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A010  AVIATION WEATHER INFO</a:t>
            </a:r>
          </a:p>
        </p:txBody>
      </p:sp>
      <p:sp>
        <p:nvSpPr>
          <p:cNvPr id="1126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>
                <a:solidFill>
                  <a:srgbClr val="FFFF00"/>
                </a:solidFill>
              </a:rPr>
              <a:t>AUTHORIZES VARIOUS WEATHER SOURCES</a:t>
            </a:r>
          </a:p>
          <a:p>
            <a:pPr lvl="1" indent="-342900" eaLnBrk="1" hangingPunct="1">
              <a:buFontTx/>
              <a:buChar char="•"/>
            </a:pPr>
            <a:r>
              <a:rPr lang="en-US" b="1" smtClean="0">
                <a:solidFill>
                  <a:srgbClr val="FFFF00"/>
                </a:solidFill>
              </a:rPr>
              <a:t>NWS</a:t>
            </a:r>
          </a:p>
          <a:p>
            <a:pPr lvl="1" indent="-342900" eaLnBrk="1" hangingPunct="1">
              <a:buFontTx/>
              <a:buChar char="•"/>
            </a:pPr>
            <a:r>
              <a:rPr lang="en-US" b="1" smtClean="0">
                <a:solidFill>
                  <a:srgbClr val="FFFF00"/>
                </a:solidFill>
              </a:rPr>
              <a:t>Internet weather providers</a:t>
            </a:r>
          </a:p>
          <a:p>
            <a:pPr lvl="1" indent="-342900" eaLnBrk="1" hangingPunct="1">
              <a:buFontTx/>
              <a:buChar char="•"/>
            </a:pPr>
            <a:r>
              <a:rPr lang="en-US" b="1" smtClean="0">
                <a:solidFill>
                  <a:srgbClr val="FFFF00"/>
                </a:solidFill>
              </a:rPr>
              <a:t>Specific remote aviation weather observation sites WITH Specific landing sites (conditions and limitations may apply)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Custom Design">
  <a:themeElements>
    <a:clrScheme name="1_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Custom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Char char="•"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Char char="•"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1_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3305</TotalTime>
  <Words>737</Words>
  <Application>Microsoft Office PowerPoint</Application>
  <PresentationFormat>On-screen Show (4:3)</PresentationFormat>
  <Paragraphs>131</Paragraphs>
  <Slides>17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1" baseType="lpstr">
      <vt:lpstr>Arial</vt:lpstr>
      <vt:lpstr>Times New Roman</vt:lpstr>
      <vt:lpstr>Calibri</vt:lpstr>
      <vt:lpstr>1_Custom Design</vt:lpstr>
      <vt:lpstr>HEMS OPERATIONS</vt:lpstr>
      <vt:lpstr>POLICY RELATED TO HEMS WX</vt:lpstr>
      <vt:lpstr>A021 HEMS OPERATIONS</vt:lpstr>
      <vt:lpstr>A021 HEMS OPERATIONS</vt:lpstr>
      <vt:lpstr>A021 HEMS OPERATIONS</vt:lpstr>
      <vt:lpstr>A021 HEMS OPERATIONS</vt:lpstr>
      <vt:lpstr>A021 HEMS OPERATIONS</vt:lpstr>
      <vt:lpstr>A021 HEMS OPERATIONS</vt:lpstr>
      <vt:lpstr>A010  AVIATION WEATHER INFO</vt:lpstr>
      <vt:lpstr>H113  IFR IN CLASS G AIRSPACE</vt:lpstr>
      <vt:lpstr>EXEMPTIONS</vt:lpstr>
      <vt:lpstr>§ 135.213(b) &amp; NWS </vt:lpstr>
      <vt:lpstr>§ 135.213(b) &amp; NWS </vt:lpstr>
      <vt:lpstr>§ 135.213(b) &amp; NWS </vt:lpstr>
      <vt:lpstr>Request for NWS WX valuation</vt:lpstr>
      <vt:lpstr>NWS Evaluation</vt:lpstr>
      <vt:lpstr>PowerPoint Presentation</vt:lpstr>
    </vt:vector>
  </TitlesOfParts>
  <Company>FAA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MTONEY</dc:creator>
  <cp:lastModifiedBy>Andrew Pierce</cp:lastModifiedBy>
  <cp:revision>143</cp:revision>
  <cp:lastPrinted>2013-12-17T20:37:48Z</cp:lastPrinted>
  <dcterms:created xsi:type="dcterms:W3CDTF">2005-01-28T20:32:53Z</dcterms:created>
  <dcterms:modified xsi:type="dcterms:W3CDTF">2013-12-18T02:26:46Z</dcterms:modified>
</cp:coreProperties>
</file>