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  <p:sldMasterId id="2147483823" r:id="rId2"/>
    <p:sldMasterId id="2147483910" r:id="rId3"/>
  </p:sldMasterIdLst>
  <p:notesMasterIdLst>
    <p:notesMasterId r:id="rId10"/>
  </p:notesMasterIdLst>
  <p:handoutMasterIdLst>
    <p:handoutMasterId r:id="rId11"/>
  </p:handoutMasterIdLst>
  <p:sldIdLst>
    <p:sldId id="1717" r:id="rId4"/>
    <p:sldId id="1718" r:id="rId5"/>
    <p:sldId id="1789" r:id="rId6"/>
    <p:sldId id="1788" r:id="rId7"/>
    <p:sldId id="1817" r:id="rId8"/>
    <p:sldId id="1790" r:id="rId9"/>
  </p:sldIdLst>
  <p:sldSz cx="9144000" cy="6858000" type="screen4x3"/>
  <p:notesSz cx="700405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9">
          <p15:clr>
            <a:srgbClr val="A4A3A4"/>
          </p15:clr>
        </p15:guide>
        <p15:guide id="2" pos="2208">
          <p15:clr>
            <a:srgbClr val="A4A3A4"/>
          </p15:clr>
        </p15:guide>
        <p15:guide id="3" orient="horz" pos="2906">
          <p15:clr>
            <a:srgbClr val="A4A3A4"/>
          </p15:clr>
        </p15:guide>
        <p15:guide id="4" pos="220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chard Heuwinkel" initials="RH" lastIdx="2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F7F7F"/>
    <a:srgbClr val="7F0000"/>
    <a:srgbClr val="17375E"/>
    <a:srgbClr val="FFFFCC"/>
    <a:srgbClr val="4F81BD"/>
    <a:srgbClr val="DBE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661" autoAdjust="0"/>
    <p:restoredTop sz="98315" autoAdjust="0"/>
  </p:normalViewPr>
  <p:slideViewPr>
    <p:cSldViewPr>
      <p:cViewPr varScale="1">
        <p:scale>
          <a:sx n="111" d="100"/>
          <a:sy n="111" d="100"/>
        </p:scale>
        <p:origin x="-4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7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4620"/>
    </p:cViewPr>
  </p:sorterViewPr>
  <p:notesViewPr>
    <p:cSldViewPr>
      <p:cViewPr varScale="1">
        <p:scale>
          <a:sx n="83" d="100"/>
          <a:sy n="83" d="100"/>
        </p:scale>
        <p:origin x="-1956" y="-84"/>
      </p:cViewPr>
      <p:guideLst>
        <p:guide orient="horz" pos="2929"/>
        <p:guide orient="horz" pos="2906"/>
        <p:guide pos="2208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5088" cy="461484"/>
          </a:xfrm>
          <a:prstGeom prst="rect">
            <a:avLst/>
          </a:prstGeom>
        </p:spPr>
        <p:txBody>
          <a:bodyPr vert="horz" lIns="89615" tIns="44809" rIns="89615" bIns="4480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341" y="2"/>
            <a:ext cx="3035088" cy="461484"/>
          </a:xfrm>
          <a:prstGeom prst="rect">
            <a:avLst/>
          </a:prstGeom>
        </p:spPr>
        <p:txBody>
          <a:bodyPr vert="horz" lIns="89615" tIns="44809" rIns="89615" bIns="44809" rtlCol="0"/>
          <a:lstStyle>
            <a:lvl1pPr algn="r">
              <a:defRPr sz="1200"/>
            </a:lvl1pPr>
          </a:lstStyle>
          <a:p>
            <a:fld id="{18E46F73-3616-4011-ADD0-23EED699B9A9}" type="datetimeFigureOut">
              <a:rPr lang="en-US" smtClean="0"/>
              <a:pPr/>
              <a:t>12/20/2013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0316"/>
            <a:ext cx="3035088" cy="461484"/>
          </a:xfrm>
          <a:prstGeom prst="rect">
            <a:avLst/>
          </a:prstGeom>
        </p:spPr>
        <p:txBody>
          <a:bodyPr vert="horz" lIns="89615" tIns="44809" rIns="89615" bIns="4480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341" y="8760316"/>
            <a:ext cx="3035088" cy="461484"/>
          </a:xfrm>
          <a:prstGeom prst="rect">
            <a:avLst/>
          </a:prstGeom>
        </p:spPr>
        <p:txBody>
          <a:bodyPr vert="horz" lIns="89615" tIns="44809" rIns="89615" bIns="44809" rtlCol="0" anchor="b"/>
          <a:lstStyle>
            <a:lvl1pPr algn="r">
              <a:defRPr sz="1200"/>
            </a:lvl1pPr>
          </a:lstStyle>
          <a:p>
            <a:fld id="{903D8C49-1D26-4FE3-A8DF-76887CE179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675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5088" cy="461484"/>
          </a:xfrm>
          <a:prstGeom prst="rect">
            <a:avLst/>
          </a:prstGeom>
        </p:spPr>
        <p:txBody>
          <a:bodyPr vert="horz" lIns="89615" tIns="44809" rIns="89615" bIns="4480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2"/>
            <a:ext cx="3035088" cy="461484"/>
          </a:xfrm>
          <a:prstGeom prst="rect">
            <a:avLst/>
          </a:prstGeom>
        </p:spPr>
        <p:txBody>
          <a:bodyPr vert="horz" lIns="89615" tIns="44809" rIns="89615" bIns="44809" rtlCol="0"/>
          <a:lstStyle>
            <a:lvl1pPr algn="r">
              <a:defRPr sz="1200"/>
            </a:lvl1pPr>
          </a:lstStyle>
          <a:p>
            <a:fld id="{27EDD086-30C6-4FEF-9415-C15E1B68A52A}" type="datetimeFigureOut">
              <a:rPr lang="en-US" smtClean="0"/>
              <a:pPr/>
              <a:t>12/20/2013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3738"/>
            <a:ext cx="4606925" cy="3455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15" tIns="44809" rIns="89615" bIns="4480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381736"/>
            <a:ext cx="5603240" cy="4150203"/>
          </a:xfrm>
          <a:prstGeom prst="rect">
            <a:avLst/>
          </a:prstGeom>
        </p:spPr>
        <p:txBody>
          <a:bodyPr vert="horz" lIns="89615" tIns="44809" rIns="89615" bIns="4480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316"/>
            <a:ext cx="3035088" cy="461484"/>
          </a:xfrm>
          <a:prstGeom prst="rect">
            <a:avLst/>
          </a:prstGeom>
        </p:spPr>
        <p:txBody>
          <a:bodyPr vert="horz" lIns="89615" tIns="44809" rIns="89615" bIns="4480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760316"/>
            <a:ext cx="3035088" cy="461484"/>
          </a:xfrm>
          <a:prstGeom prst="rect">
            <a:avLst/>
          </a:prstGeom>
        </p:spPr>
        <p:txBody>
          <a:bodyPr vert="horz" lIns="89615" tIns="44809" rIns="89615" bIns="44809" rtlCol="0" anchor="b"/>
          <a:lstStyle>
            <a:lvl1pPr algn="r">
              <a:defRPr sz="1200"/>
            </a:lvl1pPr>
          </a:lstStyle>
          <a:p>
            <a:fld id="{E87C7B7B-6897-4734-A1F5-8909256E97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896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7C7B7B-6897-4734-A1F5-8909256E975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310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86051" y="6487795"/>
            <a:ext cx="2481942" cy="2133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457200">
              <a:defRPr/>
            </a:pPr>
            <a:fld id="{2BA65DD1-ECB6-47C3-879C-E31219061EC9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208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02102-D706-4751-9B18-1EA1A4D02CF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14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5D8BA-6F29-4F7C-BB16-6DB6C50935F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314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F95B8-9A7C-4E1B-82BD-C16869DCC23B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6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5F2808F-FA7A-4304-A404-A9B131BFB02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989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E65D2-9063-4EDE-BCB0-9EAE45D88C1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224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07662-2B24-448B-834D-4A0EDE0D5B2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913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13E05-B34D-4D3A-9694-931F230E180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43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02102-D706-4751-9B18-1EA1A4D02CF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2695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67FED-7943-4997-B5B4-A823D30CF8E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170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A8C23-43B5-493B-875E-339075A24C84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47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6051" y="6487795"/>
            <a:ext cx="2481942" cy="2133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477000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457200">
              <a:defRPr/>
            </a:pPr>
            <a:fld id="{832D3B2E-2D9C-47E2-858C-73F24467FE8F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302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D2F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4" descr="title_imagery_no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91175" y="0"/>
            <a:ext cx="3552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427038" y="4497388"/>
            <a:ext cx="4822825" cy="1069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srgbClr val="FFFFFF"/>
                </a:solidFill>
              </a:rPr>
              <a:t>Presented to: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srgbClr val="FFFFFF"/>
                </a:solidFill>
              </a:rPr>
              <a:t>By: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srgbClr val="FFFFFF"/>
                </a:solidFill>
              </a:rPr>
              <a:t>Date:</a:t>
            </a:r>
          </a:p>
        </p:txBody>
      </p: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5873750" y="269875"/>
            <a:ext cx="2895600" cy="911225"/>
            <a:chOff x="3700" y="170"/>
            <a:chExt cx="1824" cy="574"/>
          </a:xfrm>
        </p:grpSpPr>
        <p:pic>
          <p:nvPicPr>
            <p:cNvPr id="7" name="Picture 55" descr="NEW FAA LOGO"/>
            <p:cNvPicPr>
              <a:picLocks noChangeAspect="1" noChangeArrowheads="1"/>
            </p:cNvPicPr>
            <p:nvPr userDrawn="1"/>
          </p:nvPicPr>
          <p:blipFill>
            <a:blip r:embed="rId3" cstate="print">
              <a:clrChange>
                <a:clrFrom>
                  <a:srgbClr val="DF1F06"/>
                </a:clrFrom>
                <a:clrTo>
                  <a:srgbClr val="DF1F06">
                    <a:alpha val="0"/>
                  </a:srgbClr>
                </a:clrTo>
              </a:clrChange>
            </a:blip>
            <a:srcRect l="14333" t="3734" r="14973" b="4564"/>
            <a:stretch>
              <a:fillRect/>
            </a:stretch>
          </p:blipFill>
          <p:spPr bwMode="auto">
            <a:xfrm>
              <a:off x="3700" y="170"/>
              <a:ext cx="573" cy="5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47"/>
            <p:cNvSpPr txBox="1">
              <a:spLocks noChangeArrowheads="1"/>
            </p:cNvSpPr>
            <p:nvPr userDrawn="1"/>
          </p:nvSpPr>
          <p:spPr bwMode="ltGray">
            <a:xfrm>
              <a:off x="4288" y="288"/>
              <a:ext cx="1236" cy="35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b="1" dirty="0" smtClean="0">
                  <a:solidFill>
                    <a:srgbClr val="FFFFFF"/>
                  </a:solidFill>
                </a:rPr>
                <a:t>Federal Aviation</a:t>
              </a:r>
            </a:p>
            <a:p>
              <a:pPr eaLnBrk="1" fontAlgn="base" hangingPunct="1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b="1" dirty="0" smtClean="0">
                  <a:solidFill>
                    <a:srgbClr val="FFFFFF"/>
                  </a:solidFill>
                </a:rPr>
                <a:t>Administration</a:t>
              </a:r>
            </a:p>
          </p:txBody>
        </p:sp>
      </p:grpSp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6088" y="312738"/>
            <a:ext cx="4983162" cy="1395412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Select to edit master title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263" y="1754188"/>
            <a:ext cx="4951412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/>
              <a:t>Select to edit master subtitle</a:t>
            </a:r>
          </a:p>
        </p:txBody>
      </p:sp>
    </p:spTree>
    <p:extLst>
      <p:ext uri="{BB962C8B-B14F-4D97-AF65-F5344CB8AC3E}">
        <p14:creationId xmlns:p14="http://schemas.microsoft.com/office/powerpoint/2010/main" val="1640635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6467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269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08125"/>
            <a:ext cx="3948113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13" y="1508125"/>
            <a:ext cx="3949700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1268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3657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8000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9292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2049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9806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035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7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7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86051" y="6487795"/>
            <a:ext cx="2481942" cy="2133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8600" y="6477000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457200">
              <a:defRPr/>
            </a:pPr>
            <a:fld id="{94DA4C96-D13B-44C0-AF59-685591E15F12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988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344488"/>
            <a:ext cx="2117725" cy="5554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344488"/>
            <a:ext cx="6202363" cy="5554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69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344488"/>
            <a:ext cx="847248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95300" y="1508125"/>
            <a:ext cx="3948113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13" y="1508125"/>
            <a:ext cx="3949700" cy="4391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86051" y="6487795"/>
            <a:ext cx="2481942" cy="2133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457200">
              <a:defRPr/>
            </a:pPr>
            <a:fld id="{4507C68E-57A8-4D6F-A700-D7D5A466C81E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250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3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6051" y="6487795"/>
            <a:ext cx="2481942" cy="2133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86525"/>
            <a:ext cx="2133600" cy="222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defTabSz="457200">
              <a:defRPr/>
            </a:pPr>
            <a:fld id="{FB32E888-9F98-40AF-A338-E6A8EB3BE018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7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 rot="19130466">
            <a:off x="393810" y="2105331"/>
            <a:ext cx="836771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800" dirty="0" smtClean="0">
                <a:solidFill>
                  <a:srgbClr val="4F81BD">
                    <a:lumMod val="20000"/>
                    <a:lumOff val="80000"/>
                  </a:srgbClr>
                </a:solidFill>
              </a:rPr>
              <a:t>TEMPLATE</a:t>
            </a:r>
          </a:p>
        </p:txBody>
      </p:sp>
      <p:pic>
        <p:nvPicPr>
          <p:cNvPr id="3" name="Picture 5" descr="FAA_NG_PPT_Title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81400" y="6324600"/>
            <a:ext cx="2133600" cy="234950"/>
          </a:xfrm>
          <a:prstGeom prst="rect">
            <a:avLst/>
          </a:prstGeom>
        </p:spPr>
        <p:txBody>
          <a:bodyPr/>
          <a:lstStyle>
            <a:lvl1pPr algn="ctr">
              <a:defRPr sz="1600" b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BE6AF4A8-130C-4AA0-A4CD-1A2FCDF6B046}" type="slidenum">
              <a:rPr lang="en-US">
                <a:solidFill>
                  <a:srgbClr val="1F497D">
                    <a:lumMod val="75000"/>
                  </a:srgbClr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894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 rot="19130466">
            <a:off x="393810" y="2105331"/>
            <a:ext cx="836771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4572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800" dirty="0" smtClean="0">
                <a:solidFill>
                  <a:srgbClr val="4F81BD">
                    <a:lumMod val="20000"/>
                    <a:lumOff val="80000"/>
                  </a:srgbClr>
                </a:solidFill>
              </a:rPr>
              <a:t>TEMPLATE</a:t>
            </a:r>
          </a:p>
        </p:txBody>
      </p:sp>
      <p:pic>
        <p:nvPicPr>
          <p:cNvPr id="3" name="Picture 5" descr="FAA_NG_PPT_Title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91519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81400" y="6324600"/>
            <a:ext cx="2133600" cy="234950"/>
          </a:xfrm>
          <a:prstGeom prst="rect">
            <a:avLst/>
          </a:prstGeom>
        </p:spPr>
        <p:txBody>
          <a:bodyPr/>
          <a:lstStyle>
            <a:lvl1pPr algn="ctr">
              <a:defRPr sz="1600" b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4E70B67A-B161-4A22-9F4C-7105CBE416AD}" type="slidenum">
              <a:rPr lang="en-US">
                <a:solidFill>
                  <a:srgbClr val="1F497D">
                    <a:lumMod val="75000"/>
                  </a:srgbClr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1F497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41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640138" y="6486525"/>
            <a:ext cx="2133600" cy="2349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D25D315D-4271-4447-9E6D-94D86F4464C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784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6E6082-FDE5-4CDE-B715-DD71EEAB2D7E}" type="datetime1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12/20/2013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86525"/>
            <a:ext cx="2895600" cy="222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DRAFT Project Name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2748C6-5BBF-4723-A151-F1E18DB3B65F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01165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3.jpe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3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" name="Rounded Rectangle 2">
            <a:hlinkClick r:id="" action="ppaction://noaction"/>
          </p:cNvPr>
          <p:cNvSpPr/>
          <p:nvPr userDrawn="1"/>
        </p:nvSpPr>
        <p:spPr>
          <a:xfrm>
            <a:off x="6324600" y="6553200"/>
            <a:ext cx="1371600" cy="228600"/>
          </a:xfrm>
          <a:prstGeom prst="roundRect">
            <a:avLst/>
          </a:prstGeom>
          <a:solidFill>
            <a:schemeClr val="accent1"/>
          </a:solidFill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prstClr val="white"/>
                </a:solidFill>
              </a:rPr>
              <a:t>Agenda</a:t>
            </a:r>
            <a:endParaRPr lang="en-US" sz="1400" b="1" dirty="0">
              <a:solidFill>
                <a:prstClr val="white"/>
              </a:solidFill>
            </a:endParaRPr>
          </a:p>
        </p:txBody>
      </p:sp>
      <p:sp>
        <p:nvSpPr>
          <p:cNvPr id="13" name="Rounded Rectangle 12">
            <a:hlinkClick r:id="" action="ppaction://noaction"/>
          </p:cNvPr>
          <p:cNvSpPr/>
          <p:nvPr userDrawn="1"/>
        </p:nvSpPr>
        <p:spPr>
          <a:xfrm>
            <a:off x="7810502" y="6553200"/>
            <a:ext cx="1247775" cy="228600"/>
          </a:xfrm>
          <a:prstGeom prst="roundRect">
            <a:avLst/>
          </a:prstGeom>
          <a:solidFill>
            <a:schemeClr val="accent1"/>
          </a:solidFill>
          <a:effectLst>
            <a:innerShdw blurRad="114300">
              <a:prstClr val="black"/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prstClr val="white"/>
                </a:solidFill>
              </a:rPr>
              <a:t>Appendix</a:t>
            </a:r>
            <a:endParaRPr lang="en-US" sz="14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06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1" r:id="rId8"/>
    <p:sldLayoutId id="2147483923" r:id="rId9"/>
    <p:sldLayoutId id="2147483924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17375E"/>
          </a:solidFill>
          <a:latin typeface="Arial"/>
          <a:ea typeface="+mj-ea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Font typeface="Arial" pitchFamily="34" charset="0"/>
        <a:buChar char="•"/>
        <a:defRPr sz="2800" kern="1200">
          <a:solidFill>
            <a:srgbClr val="7F7F7F"/>
          </a:solidFill>
          <a:latin typeface="Arial"/>
          <a:ea typeface="+mn-ea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CC9933"/>
        </a:buClr>
        <a:buSzPct val="50000"/>
        <a:buFont typeface="Wingdings" pitchFamily="2" charset="2"/>
        <a:buChar char=""/>
        <a:defRPr sz="2400" kern="1200">
          <a:solidFill>
            <a:srgbClr val="7F7F7F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Font typeface="Arial" pitchFamily="34" charset="0"/>
        <a:buChar char="•"/>
        <a:defRPr sz="2000" kern="1200">
          <a:solidFill>
            <a:srgbClr val="7F7F7F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CC9933"/>
        </a:buClr>
        <a:buSzPct val="50000"/>
        <a:buFont typeface="Wingdings" pitchFamily="2" charset="2"/>
        <a:buChar char=""/>
        <a:defRPr kern="1200">
          <a:solidFill>
            <a:srgbClr val="7F7F7F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558ED5"/>
        </a:buClr>
        <a:buSzPct val="80000"/>
        <a:buFont typeface="Arial" pitchFamily="34" charset="0"/>
        <a:buChar char="»"/>
        <a:defRPr kern="1200">
          <a:solidFill>
            <a:srgbClr val="7F7F7F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1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7F1F296E-F19D-4CAB-9B6D-1FD5550B4C03}" type="slidenum">
              <a:rPr lang="en-US">
                <a:solidFill>
                  <a:prstClr val="black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12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17375E"/>
          </a:solidFill>
          <a:latin typeface="Arial"/>
          <a:ea typeface="Arial" charset="0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ea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ea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ea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ea typeface="Arial" charset="0"/>
          <a:cs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 b="1">
          <a:solidFill>
            <a:srgbClr val="17375E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Font typeface="Arial" charset="0"/>
        <a:buChar char="•"/>
        <a:defRPr sz="2800" kern="1200">
          <a:solidFill>
            <a:srgbClr val="7F7F7F"/>
          </a:solidFill>
          <a:latin typeface="Arial"/>
          <a:ea typeface="Arial" charset="0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CC9933"/>
        </a:buClr>
        <a:buSzPct val="50000"/>
        <a:buFont typeface="Wingdings" pitchFamily="2" charset="2"/>
        <a:buChar char=""/>
        <a:defRPr sz="2400" kern="1200">
          <a:solidFill>
            <a:srgbClr val="7F7F7F"/>
          </a:solidFill>
          <a:latin typeface="Arial"/>
          <a:ea typeface="Arial" charset="0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Font typeface="Arial" charset="0"/>
        <a:buChar char="•"/>
        <a:defRPr sz="2000" kern="1200">
          <a:solidFill>
            <a:srgbClr val="7F7F7F"/>
          </a:solidFill>
          <a:latin typeface="Arial"/>
          <a:ea typeface="Arial" charset="0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CC9933"/>
        </a:buClr>
        <a:buSzPct val="50000"/>
        <a:buFont typeface="Wingdings" pitchFamily="2" charset="2"/>
        <a:buChar char=""/>
        <a:defRPr kern="1200">
          <a:solidFill>
            <a:srgbClr val="7F7F7F"/>
          </a:solidFill>
          <a:latin typeface="Arial"/>
          <a:ea typeface="Arial" charset="0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558ED5"/>
        </a:buClr>
        <a:buSzPct val="80000"/>
        <a:buFont typeface="Arial" charset="0"/>
        <a:buChar char="»"/>
        <a:defRPr kern="1200">
          <a:solidFill>
            <a:srgbClr val="7F7F7F"/>
          </a:solidFill>
          <a:latin typeface="Arial"/>
          <a:ea typeface="Arial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344488"/>
            <a:ext cx="84724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title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08125"/>
            <a:ext cx="8050213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latin typeface="Times New Roman" pitchFamily="18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latin typeface="Times New Roman" pitchFamily="18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63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chemeClr val="bg1"/>
                </a:solidFill>
                <a:latin typeface="Times New Roman" pitchFamily="18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8EC9F37-98EB-4880-8BC2-1352F47A339F}" type="slidenum">
              <a:rPr lang="en-US">
                <a:solidFill>
                  <a:srgbClr val="FFFFFF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1" name="Rectangle 12"/>
          <p:cNvSpPr>
            <a:spLocks noChangeArrowheads="1"/>
          </p:cNvSpPr>
          <p:nvPr/>
        </p:nvSpPr>
        <p:spPr bwMode="auto">
          <a:xfrm>
            <a:off x="0" y="6035675"/>
            <a:ext cx="9144000" cy="815975"/>
          </a:xfrm>
          <a:prstGeom prst="rect">
            <a:avLst/>
          </a:prstGeom>
          <a:solidFill>
            <a:srgbClr val="1D2F68"/>
          </a:solidFill>
          <a:ln w="9525">
            <a:solidFill>
              <a:srgbClr val="1D2F68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9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2" name="Rectangle 17"/>
          <p:cNvSpPr>
            <a:spLocks noChangeArrowheads="1"/>
          </p:cNvSpPr>
          <p:nvPr/>
        </p:nvSpPr>
        <p:spPr bwMode="auto">
          <a:xfrm>
            <a:off x="6940550" y="63055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F7976297-5FC0-4EE4-965A-105A5F36E3AE}" type="slidenum">
              <a:rPr lang="en-US" sz="1200" b="1">
                <a:solidFill>
                  <a:srgbClr val="FFFFFF"/>
                </a:solidFill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b="1" dirty="0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1033" name="Group 25"/>
          <p:cNvGrpSpPr>
            <a:grpSpLocks/>
          </p:cNvGrpSpPr>
          <p:nvPr/>
        </p:nvGrpSpPr>
        <p:grpSpPr bwMode="auto">
          <a:xfrm>
            <a:off x="5708650" y="6124575"/>
            <a:ext cx="2047875" cy="661988"/>
            <a:chOff x="3596" y="3858"/>
            <a:chExt cx="1290" cy="417"/>
          </a:xfrm>
        </p:grpSpPr>
        <p:pic>
          <p:nvPicPr>
            <p:cNvPr id="1036" name="Picture 26" descr="NEW FAA LOGO"/>
            <p:cNvPicPr>
              <a:picLocks noChangeAspect="1" noChangeArrowheads="1"/>
            </p:cNvPicPr>
            <p:nvPr userDrawn="1"/>
          </p:nvPicPr>
          <p:blipFill>
            <a:blip r:embed="rId14" cstate="print">
              <a:clrChange>
                <a:clrFrom>
                  <a:srgbClr val="DF1F06"/>
                </a:clrFrom>
                <a:clrTo>
                  <a:srgbClr val="DF1F06">
                    <a:alpha val="0"/>
                  </a:srgbClr>
                </a:clrTo>
              </a:clrChange>
            </a:blip>
            <a:srcRect l="14333" t="3734" r="14973" b="4564"/>
            <a:stretch>
              <a:fillRect/>
            </a:stretch>
          </p:blipFill>
          <p:spPr bwMode="auto">
            <a:xfrm>
              <a:off x="3596" y="3858"/>
              <a:ext cx="416" cy="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7" name="Text Box 27"/>
            <p:cNvSpPr txBox="1">
              <a:spLocks noChangeArrowheads="1"/>
            </p:cNvSpPr>
            <p:nvPr userDrawn="1"/>
          </p:nvSpPr>
          <p:spPr bwMode="auto">
            <a:xfrm>
              <a:off x="4023" y="3947"/>
              <a:ext cx="863" cy="25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smtClean="0">
                  <a:solidFill>
                    <a:srgbClr val="FFFFFF"/>
                  </a:solidFill>
                </a:rPr>
                <a:t>Federal Aviation</a:t>
              </a:r>
            </a:p>
            <a:p>
              <a:pPr eaLnBrk="1" fontAlgn="base" hangingPunct="1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smtClean="0">
                  <a:solidFill>
                    <a:srgbClr val="FFFFFF"/>
                  </a:solidFill>
                </a:rPr>
                <a:t>Administration</a:t>
              </a:r>
            </a:p>
          </p:txBody>
        </p:sp>
      </p:grpSp>
      <p:sp>
        <p:nvSpPr>
          <p:cNvPr id="1034" name="Text Box 29"/>
          <p:cNvSpPr txBox="1">
            <a:spLocks noChangeArrowheads="1"/>
          </p:cNvSpPr>
          <p:nvPr/>
        </p:nvSpPr>
        <p:spPr bwMode="auto">
          <a:xfrm>
            <a:off x="449263" y="6205538"/>
            <a:ext cx="4784725" cy="2746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200" b="1" dirty="0" smtClean="0">
                <a:solidFill>
                  <a:srgbClr val="C0C0C0"/>
                </a:solidFill>
              </a:rPr>
              <a:t>Joint Resources Council - ELVO FID</a:t>
            </a:r>
            <a:endParaRPr lang="en-US" sz="1200" dirty="0" smtClean="0">
              <a:solidFill>
                <a:srgbClr val="C0C0C0"/>
              </a:solidFill>
            </a:endParaRPr>
          </a:p>
        </p:txBody>
      </p:sp>
      <p:sp>
        <p:nvSpPr>
          <p:cNvPr id="1035" name="Text Box 30"/>
          <p:cNvSpPr txBox="1">
            <a:spLocks noChangeArrowheads="1"/>
          </p:cNvSpPr>
          <p:nvPr/>
        </p:nvSpPr>
        <p:spPr bwMode="auto">
          <a:xfrm>
            <a:off x="441325" y="6384925"/>
            <a:ext cx="3740150" cy="27699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200" dirty="0" smtClean="0">
                <a:solidFill>
                  <a:srgbClr val="C0C0C0"/>
                </a:solidFill>
              </a:rPr>
              <a:t>December 19, 2102</a:t>
            </a:r>
          </a:p>
        </p:txBody>
      </p:sp>
    </p:spTree>
    <p:extLst>
      <p:ext uri="{BB962C8B-B14F-4D97-AF65-F5344CB8AC3E}">
        <p14:creationId xmlns:p14="http://schemas.microsoft.com/office/powerpoint/2010/main" val="26649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1D2F68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827782"/>
            <a:ext cx="647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Helicopter Emergency Medical Services (HEMS) Tool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- Path to Operations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334904"/>
            <a:ext cx="510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James H.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Hartman</a:t>
            </a:r>
          </a:p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FAA Aviation Weather Division, ANG-C6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Aviation Weather Research Program </a:t>
            </a:r>
          </a:p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Ceiling </a:t>
            </a:r>
            <a:r>
              <a:rPr lang="en-US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and Visibility Program Lead</a:t>
            </a:r>
          </a:p>
          <a:p>
            <a:r>
              <a:rPr lang="en-US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December 18, 2013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v10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600200"/>
            <a:ext cx="85344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Path to Operations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HEMS Tool 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Upgrades </a:t>
            </a:r>
            <a:r>
              <a:rPr lang="en-US" sz="20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Timeline (</a:t>
            </a: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FY2013-2016)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Collaboration Strategy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000" dirty="0" smtClean="0">
              <a:solidFill>
                <a:srgbClr val="7F7F7F"/>
              </a:solidFill>
            </a:endParaRPr>
          </a:p>
          <a:p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73626" y="105013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17375E"/>
                </a:solidFill>
                <a:latin typeface="+mj-lt"/>
              </a:rPr>
              <a:t>HEMS Tool  - FAA/ANG-C6 </a:t>
            </a:r>
          </a:p>
          <a:p>
            <a:pPr algn="ctr"/>
            <a:r>
              <a:rPr lang="en-US" sz="3600" b="1" dirty="0" smtClean="0">
                <a:solidFill>
                  <a:srgbClr val="17375E"/>
                </a:solidFill>
                <a:latin typeface="+mj-lt"/>
                <a:cs typeface="Arial" pitchFamily="34" charset="0"/>
              </a:rPr>
              <a:t>Path </a:t>
            </a:r>
            <a:r>
              <a:rPr lang="en-US" sz="3600" b="1" dirty="0">
                <a:solidFill>
                  <a:srgbClr val="17375E"/>
                </a:solidFill>
                <a:latin typeface="+mj-lt"/>
                <a:cs typeface="Arial" pitchFamily="34" charset="0"/>
              </a:rPr>
              <a:t>to Operations</a:t>
            </a:r>
            <a:endParaRPr lang="en-US" sz="3600" b="1" dirty="0">
              <a:solidFill>
                <a:srgbClr val="17375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76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2748C6-5BBF-4723-A151-F1E18DB3B65F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626" y="105013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17375E"/>
                </a:solidFill>
                <a:latin typeface="+mj-lt"/>
              </a:rPr>
              <a:t>HEMS Tool  - FAA/ANG-C6 </a:t>
            </a:r>
          </a:p>
          <a:p>
            <a:pPr algn="ctr"/>
            <a:r>
              <a:rPr lang="en-US" sz="3600" b="1" dirty="0" smtClean="0">
                <a:solidFill>
                  <a:srgbClr val="17375E"/>
                </a:solidFill>
                <a:latin typeface="+mj-lt"/>
              </a:rPr>
              <a:t>Timeline</a:t>
            </a:r>
            <a:endParaRPr lang="en-US" sz="3600" b="1" dirty="0">
              <a:solidFill>
                <a:srgbClr val="17375E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2" y="1278140"/>
            <a:ext cx="9076955" cy="430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142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2748C6-5BBF-4723-A151-F1E18DB3B65F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305342"/>
            <a:ext cx="85344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Collaboration Strategy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Once these upgrades are completed, the pathway to operations will include collaboration with the following stakeholder organizations (estimated May 2014):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16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Federal Aviation Administration (FAA) Part 135 Air Carrier Operations Branch (AFS-250</a:t>
            </a: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Aviation Weather Center (AWC)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National Center for Atmospheric Research (NCAR)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The objective will be to develop an operational transition strategy for the HEMS viewer tool which currently resides on the NCAR Experimental ADDS website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Key Steps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16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Incorporation of Alpha </a:t>
            </a: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(December 2013) and </a:t>
            </a:r>
            <a:r>
              <a:rPr lang="en-US" sz="16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Beta </a:t>
            </a: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(February 2014) HEMS </a:t>
            </a:r>
            <a:r>
              <a:rPr lang="en-US" sz="16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survey updates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Technical Review Panel (TRP) (estimated September 2014)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Safety Risk Management (SRM) Review (estimated June 2015)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Additional technical issues related to operational implementation (estimated December 2015)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16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Transition of the HEMS product to NWS and dissemination on operational ADDS </a:t>
            </a:r>
            <a:r>
              <a:rPr lang="en-US" sz="1600" dirty="0" smtClean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(estimated December 2016</a:t>
            </a:r>
            <a:r>
              <a:rPr lang="en-US" sz="16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914400" lvl="1" indent="-457200">
              <a:buFont typeface="Arial" pitchFamily="34" charset="0"/>
              <a:buChar char="•"/>
            </a:pPr>
            <a:endParaRPr lang="en-US" dirty="0" smtClean="0">
              <a:solidFill>
                <a:srgbClr val="7F7F7F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AutoNum type="arabicPeriod"/>
            </a:pPr>
            <a:endParaRPr lang="en-US" sz="1400" dirty="0" smtClean="0"/>
          </a:p>
          <a:p>
            <a:pPr marL="914400" lvl="1" indent="-457200">
              <a:buFontTx/>
              <a:buAutoNum type="arabicPeriod"/>
            </a:pPr>
            <a:endParaRPr lang="en-US" sz="1400" dirty="0" smtClean="0"/>
          </a:p>
          <a:p>
            <a:pPr marL="914400" lvl="1" indent="-457200">
              <a:buFontTx/>
              <a:buAutoNum type="arabicPeriod"/>
            </a:pPr>
            <a:endParaRPr lang="en-US" sz="14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373626" y="105013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17375E"/>
                </a:solidFill>
                <a:latin typeface="+mj-lt"/>
              </a:rPr>
              <a:t>HEMS Tool  - FAA/ANG-C6 </a:t>
            </a:r>
          </a:p>
          <a:p>
            <a:pPr algn="ctr"/>
            <a:r>
              <a:rPr lang="en-US" sz="3600" b="1" dirty="0" smtClean="0">
                <a:solidFill>
                  <a:srgbClr val="17375E"/>
                </a:solidFill>
                <a:latin typeface="+mj-lt"/>
                <a:cs typeface="Arial" pitchFamily="34" charset="0"/>
              </a:rPr>
              <a:t>Path </a:t>
            </a:r>
            <a:r>
              <a:rPr lang="en-US" sz="3600" b="1" dirty="0">
                <a:solidFill>
                  <a:srgbClr val="17375E"/>
                </a:solidFill>
                <a:latin typeface="+mj-lt"/>
                <a:cs typeface="Arial" pitchFamily="34" charset="0"/>
              </a:rPr>
              <a:t>to Operations</a:t>
            </a:r>
            <a:endParaRPr lang="en-US" sz="3600" b="1" dirty="0">
              <a:solidFill>
                <a:srgbClr val="17375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29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2748C6-5BBF-4723-A151-F1E18DB3B65F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838200" y="2133600"/>
            <a:ext cx="7772400" cy="1470025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1447800" y="1903274"/>
            <a:ext cx="5791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9411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/>
          <a:lstStyle/>
          <a:p>
            <a:r>
              <a:rPr lang="en-US" dirty="0" smtClean="0"/>
              <a:t>END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2748C6-5BBF-4723-A151-F1E18DB3B65F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903274"/>
            <a:ext cx="5791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8225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NextGen 1.1">
      <a:dk1>
        <a:sysClr val="windowText" lastClr="000000"/>
      </a:dk1>
      <a:lt1>
        <a:sysClr val="window" lastClr="FFFFFF"/>
      </a:lt1>
      <a:dk2>
        <a:srgbClr val="000C61"/>
      </a:dk2>
      <a:lt2>
        <a:srgbClr val="B3BBC9"/>
      </a:lt2>
      <a:accent1>
        <a:srgbClr val="002664"/>
      </a:accent1>
      <a:accent2>
        <a:srgbClr val="3D7EDB"/>
      </a:accent2>
      <a:accent3>
        <a:srgbClr val="AB8422"/>
      </a:accent3>
      <a:accent4>
        <a:srgbClr val="007934"/>
      </a:accent4>
      <a:accent5>
        <a:srgbClr val="DAE4E1"/>
      </a:accent5>
      <a:accent6>
        <a:srgbClr val="455B68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6380</TotalTime>
  <Words>224</Words>
  <Application>Microsoft Office PowerPoint</Application>
  <PresentationFormat>On-screen Show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1_Office Theme</vt:lpstr>
      <vt:lpstr>3_Office Theme</vt:lpstr>
      <vt:lpstr>1_Custom Design</vt:lpstr>
      <vt:lpstr>PowerPoint Presentation</vt:lpstr>
      <vt:lpstr>PowerPoint Presentation</vt:lpstr>
      <vt:lpstr>PowerPoint Presentation</vt:lpstr>
      <vt:lpstr>PowerPoint Presentation</vt:lpstr>
      <vt:lpstr>Questions?</vt:lpstr>
      <vt:lpstr>END </vt:lpstr>
    </vt:vector>
  </TitlesOfParts>
  <Company>ASI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Performance-Based Navigation (PBN)</dc:title>
  <dc:creator>mburd</dc:creator>
  <cp:lastModifiedBy>Bob Barron</cp:lastModifiedBy>
  <cp:revision>715</cp:revision>
  <cp:lastPrinted>2013-12-16T20:16:08Z</cp:lastPrinted>
  <dcterms:created xsi:type="dcterms:W3CDTF">2013-06-18T20:11:25Z</dcterms:created>
  <dcterms:modified xsi:type="dcterms:W3CDTF">2013-12-20T21:41:48Z</dcterms:modified>
</cp:coreProperties>
</file>